
<file path=[Content_Types].xml><?xml version="1.0" encoding="utf-8"?>
<Types xmlns="http://schemas.openxmlformats.org/package/2006/content-types">
  <Default Extension="png" ContentType="image/pn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Lst>
  <p:notesMasterIdLst>
    <p:notesMasterId r:id="rId57"/>
  </p:notesMasterIdLst>
  <p:handoutMasterIdLst>
    <p:handoutMasterId r:id="rId58"/>
  </p:handoutMasterIdLst>
  <p:sldIdLst>
    <p:sldId id="256" r:id="rId5"/>
    <p:sldId id="325" r:id="rId6"/>
    <p:sldId id="326" r:id="rId7"/>
    <p:sldId id="327" r:id="rId8"/>
    <p:sldId id="328" r:id="rId9"/>
    <p:sldId id="259" r:id="rId10"/>
    <p:sldId id="260" r:id="rId11"/>
    <p:sldId id="261" r:id="rId12"/>
    <p:sldId id="262" r:id="rId13"/>
    <p:sldId id="267" r:id="rId14"/>
    <p:sldId id="269" r:id="rId15"/>
    <p:sldId id="271" r:id="rId16"/>
    <p:sldId id="274" r:id="rId17"/>
    <p:sldId id="278" r:id="rId18"/>
    <p:sldId id="280" r:id="rId19"/>
    <p:sldId id="282" r:id="rId20"/>
    <p:sldId id="283" r:id="rId21"/>
    <p:sldId id="284" r:id="rId22"/>
    <p:sldId id="324" r:id="rId23"/>
    <p:sldId id="329" r:id="rId24"/>
    <p:sldId id="292" r:id="rId25"/>
    <p:sldId id="293" r:id="rId26"/>
    <p:sldId id="294" r:id="rId27"/>
    <p:sldId id="295" r:id="rId28"/>
    <p:sldId id="330" r:id="rId29"/>
    <p:sldId id="331" r:id="rId30"/>
    <p:sldId id="332" r:id="rId31"/>
    <p:sldId id="333" r:id="rId32"/>
    <p:sldId id="334" r:id="rId33"/>
    <p:sldId id="335" r:id="rId34"/>
    <p:sldId id="336" r:id="rId35"/>
    <p:sldId id="337" r:id="rId36"/>
    <p:sldId id="338" r:id="rId37"/>
    <p:sldId id="339" r:id="rId38"/>
    <p:sldId id="340" r:id="rId39"/>
    <p:sldId id="341" r:id="rId40"/>
    <p:sldId id="309" r:id="rId41"/>
    <p:sldId id="308" r:id="rId42"/>
    <p:sldId id="342" r:id="rId43"/>
    <p:sldId id="343" r:id="rId44"/>
    <p:sldId id="344" r:id="rId45"/>
    <p:sldId id="345" r:id="rId46"/>
    <p:sldId id="346" r:id="rId47"/>
    <p:sldId id="347" r:id="rId48"/>
    <p:sldId id="348" r:id="rId49"/>
    <p:sldId id="319" r:id="rId50"/>
    <p:sldId id="320" r:id="rId51"/>
    <p:sldId id="321" r:id="rId52"/>
    <p:sldId id="322" r:id="rId53"/>
    <p:sldId id="323" r:id="rId54"/>
    <p:sldId id="349" r:id="rId55"/>
    <p:sldId id="350" r:id="rId56"/>
  </p:sldIdLst>
  <p:sldSz cx="9144000" cy="6858000" type="screen4x3"/>
  <p:notesSz cx="6997700" cy="9283700"/>
  <p:defaultTextStyle>
    <a:defPPr>
      <a:defRPr lang="en-US"/>
    </a:defPPr>
    <a:lvl1pPr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1pPr>
    <a:lvl2pPr marL="4572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2pPr>
    <a:lvl3pPr marL="9144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3pPr>
    <a:lvl4pPr marL="13716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4pPr>
    <a:lvl5pPr marL="18288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5pPr>
    <a:lvl6pPr marL="2286000" algn="l" defTabSz="914400" rtl="0" eaLnBrk="1" latinLnBrk="0" hangingPunct="1">
      <a:defRPr sz="2000" kern="1200">
        <a:solidFill>
          <a:schemeClr val="tx1"/>
        </a:solidFill>
        <a:latin typeface="Arial" pitchFamily="34" charset="0"/>
        <a:ea typeface="ＭＳ Ｐゴシック" pitchFamily="-63" charset="-128"/>
        <a:cs typeface="+mn-cs"/>
      </a:defRPr>
    </a:lvl6pPr>
    <a:lvl7pPr marL="2743200" algn="l" defTabSz="914400" rtl="0" eaLnBrk="1" latinLnBrk="0" hangingPunct="1">
      <a:defRPr sz="2000" kern="1200">
        <a:solidFill>
          <a:schemeClr val="tx1"/>
        </a:solidFill>
        <a:latin typeface="Arial" pitchFamily="34" charset="0"/>
        <a:ea typeface="ＭＳ Ｐゴシック" pitchFamily="-63" charset="-128"/>
        <a:cs typeface="+mn-cs"/>
      </a:defRPr>
    </a:lvl7pPr>
    <a:lvl8pPr marL="3200400" algn="l" defTabSz="914400" rtl="0" eaLnBrk="1" latinLnBrk="0" hangingPunct="1">
      <a:defRPr sz="2000" kern="1200">
        <a:solidFill>
          <a:schemeClr val="tx1"/>
        </a:solidFill>
        <a:latin typeface="Arial" pitchFamily="34" charset="0"/>
        <a:ea typeface="ＭＳ Ｐゴシック" pitchFamily="-63" charset="-128"/>
        <a:cs typeface="+mn-cs"/>
      </a:defRPr>
    </a:lvl8pPr>
    <a:lvl9pPr marL="3657600" algn="l" defTabSz="914400" rtl="0" eaLnBrk="1" latinLnBrk="0" hangingPunct="1">
      <a:defRPr sz="2000" kern="1200">
        <a:solidFill>
          <a:schemeClr val="tx1"/>
        </a:solidFill>
        <a:latin typeface="Arial" pitchFamily="34" charset="0"/>
        <a:ea typeface="ＭＳ Ｐゴシック" pitchFamily="-6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BBE0E3"/>
    <a:srgbClr val="800000"/>
    <a:srgbClr val="660066"/>
    <a:srgbClr val="8D3FFF"/>
    <a:srgbClr val="CC0000"/>
    <a:srgbClr val="FF6565"/>
    <a:srgbClr val="FFFFFF"/>
    <a:srgbClr val="FF9900"/>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82746" autoAdjust="0"/>
  </p:normalViewPr>
  <p:slideViewPr>
    <p:cSldViewPr snapToGrid="0">
      <p:cViewPr varScale="1">
        <p:scale>
          <a:sx n="60" d="100"/>
          <a:sy n="60" d="100"/>
        </p:scale>
        <p:origin x="-1266" y="-90"/>
      </p:cViewPr>
      <p:guideLst>
        <p:guide orient="horz" pos="2161"/>
        <p:guide pos="2881"/>
      </p:guideLst>
    </p:cSldViewPr>
  </p:slideViewPr>
  <p:notesTextViewPr>
    <p:cViewPr>
      <p:scale>
        <a:sx n="100" d="100"/>
        <a:sy n="100" d="100"/>
      </p:scale>
      <p:origin x="0" y="0"/>
    </p:cViewPr>
  </p:notesTextViewPr>
  <p:sorterViewPr>
    <p:cViewPr>
      <p:scale>
        <a:sx n="100" d="100"/>
        <a:sy n="100" d="100"/>
      </p:scale>
      <p:origin x="0" y="29946"/>
    </p:cViewPr>
  </p:sorterViewPr>
  <p:notesViewPr>
    <p:cSldViewPr snapToGrid="0">
      <p:cViewPr varScale="1">
        <p:scale>
          <a:sx n="85" d="100"/>
          <a:sy n="85" d="100"/>
        </p:scale>
        <p:origin x="-1836" y="-78"/>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9458"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a:latin typeface="Arial" charset="0"/>
              </a:defRPr>
            </a:lvl1pPr>
          </a:lstStyle>
          <a:p>
            <a:pPr>
              <a:defRPr/>
            </a:pPr>
            <a:endParaRPr lang="en-US"/>
          </a:p>
        </p:txBody>
      </p:sp>
      <p:sp>
        <p:nvSpPr>
          <p:cNvPr id="1299459" name="Rectangle 3"/>
          <p:cNvSpPr>
            <a:spLocks noGrp="1" noChangeArrowheads="1"/>
          </p:cNvSpPr>
          <p:nvPr>
            <p:ph type="dt" sz="quarter" idx="1"/>
          </p:nvPr>
        </p:nvSpPr>
        <p:spPr bwMode="auto">
          <a:xfrm>
            <a:off x="3963988" y="0"/>
            <a:ext cx="3032125"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atin typeface="Arial" charset="0"/>
              </a:defRPr>
            </a:lvl1pPr>
          </a:lstStyle>
          <a:p>
            <a:pPr>
              <a:defRPr/>
            </a:pPr>
            <a:endParaRPr lang="en-US"/>
          </a:p>
        </p:txBody>
      </p:sp>
      <p:sp>
        <p:nvSpPr>
          <p:cNvPr id="1299460" name="Rectangle 4"/>
          <p:cNvSpPr>
            <a:spLocks noGrp="1" noChangeArrowheads="1"/>
          </p:cNvSpPr>
          <p:nvPr>
            <p:ph type="ftr" sz="quarter" idx="2"/>
          </p:nvPr>
        </p:nvSpPr>
        <p:spPr bwMode="auto">
          <a:xfrm>
            <a:off x="0" y="8818563"/>
            <a:ext cx="3032125"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a:latin typeface="Arial" charset="0"/>
              </a:defRPr>
            </a:lvl1pPr>
          </a:lstStyle>
          <a:p>
            <a:pPr>
              <a:defRPr/>
            </a:pPr>
            <a:endParaRPr lang="en-US"/>
          </a:p>
        </p:txBody>
      </p:sp>
      <p:sp>
        <p:nvSpPr>
          <p:cNvPr id="1299461" name="Rectangle 5"/>
          <p:cNvSpPr>
            <a:spLocks noGrp="1" noChangeArrowheads="1"/>
          </p:cNvSpPr>
          <p:nvPr>
            <p:ph type="sldNum" sz="quarter" idx="3"/>
          </p:nvPr>
        </p:nvSpPr>
        <p:spPr bwMode="auto">
          <a:xfrm>
            <a:off x="3963988" y="8818563"/>
            <a:ext cx="3032125"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atin typeface="Arial" charset="0"/>
              </a:defRPr>
            </a:lvl1pPr>
          </a:lstStyle>
          <a:p>
            <a:pPr>
              <a:defRPr/>
            </a:pPr>
            <a:fld id="{B5DEBDA9-34FC-4E22-AC38-F9BE98169500}" type="slidenum">
              <a:rPr lang="en-US"/>
              <a:pPr>
                <a:defRPr/>
              </a:pPr>
              <a:t>‹#›</a:t>
            </a:fld>
            <a:endParaRPr lang="en-US"/>
          </a:p>
        </p:txBody>
      </p:sp>
    </p:spTree>
    <p:extLst>
      <p:ext uri="{BB962C8B-B14F-4D97-AF65-F5344CB8AC3E}">
        <p14:creationId xmlns:p14="http://schemas.microsoft.com/office/powerpoint/2010/main" val="16347054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l" defTabSz="930275">
              <a:spcBef>
                <a:spcPct val="0"/>
              </a:spcBef>
              <a:defRPr sz="1200">
                <a:latin typeface="Arial" charset="0"/>
              </a:defRPr>
            </a:lvl1pPr>
          </a:lstStyle>
          <a:p>
            <a:pPr>
              <a:defRPr/>
            </a:pPr>
            <a:endParaRPr lang="en-US"/>
          </a:p>
        </p:txBody>
      </p:sp>
      <p:sp>
        <p:nvSpPr>
          <p:cNvPr id="18435" name="Rectangle 3"/>
          <p:cNvSpPr>
            <a:spLocks noGrp="1" noChangeArrowheads="1"/>
          </p:cNvSpPr>
          <p:nvPr>
            <p:ph type="dt" idx="1"/>
          </p:nvPr>
        </p:nvSpPr>
        <p:spPr bwMode="auto">
          <a:xfrm>
            <a:off x="3963988"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r" defTabSz="930275">
              <a:spcBef>
                <a:spcPct val="0"/>
              </a:spcBef>
              <a:defRPr sz="1200">
                <a:latin typeface="Arial" charset="0"/>
              </a:defRPr>
            </a:lvl1pPr>
          </a:lstStyle>
          <a:p>
            <a:pPr>
              <a:defRPr/>
            </a:pPr>
            <a:endParaRPr lang="en-US"/>
          </a:p>
        </p:txBody>
      </p:sp>
      <p:sp>
        <p:nvSpPr>
          <p:cNvPr id="25907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700088" y="4410075"/>
            <a:ext cx="5597525" cy="4176713"/>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185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l" defTabSz="930275">
              <a:spcBef>
                <a:spcPct val="0"/>
              </a:spcBef>
              <a:defRPr sz="1200">
                <a:latin typeface="Arial" charset="0"/>
              </a:defRPr>
            </a:lvl1pPr>
          </a:lstStyle>
          <a:p>
            <a:pPr>
              <a:defRPr/>
            </a:pPr>
            <a:endParaRPr lang="en-US"/>
          </a:p>
        </p:txBody>
      </p:sp>
      <p:sp>
        <p:nvSpPr>
          <p:cNvPr id="18439" name="Rectangle 7"/>
          <p:cNvSpPr>
            <a:spLocks noGrp="1" noChangeArrowheads="1"/>
          </p:cNvSpPr>
          <p:nvPr>
            <p:ph type="sldNum" sz="quarter" idx="5"/>
          </p:nvPr>
        </p:nvSpPr>
        <p:spPr bwMode="auto">
          <a:xfrm>
            <a:off x="3963988" y="88185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r" defTabSz="930275">
              <a:spcBef>
                <a:spcPct val="0"/>
              </a:spcBef>
              <a:defRPr sz="1200">
                <a:latin typeface="Arial" charset="0"/>
              </a:defRPr>
            </a:lvl1pPr>
          </a:lstStyle>
          <a:p>
            <a:pPr>
              <a:defRPr/>
            </a:pPr>
            <a:fld id="{D40143DC-7940-4F48-BA46-9D05CE7AE60D}" type="slidenum">
              <a:rPr lang="en-US"/>
              <a:pPr>
                <a:defRPr/>
              </a:pPr>
              <a:t>‹#›</a:t>
            </a:fld>
            <a:endParaRPr lang="en-US"/>
          </a:p>
        </p:txBody>
      </p:sp>
    </p:spTree>
    <p:extLst>
      <p:ext uri="{BB962C8B-B14F-4D97-AF65-F5344CB8AC3E}">
        <p14:creationId xmlns:p14="http://schemas.microsoft.com/office/powerpoint/2010/main" val="16456037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p>
            <a:fld id="{A9E7F2C8-39CF-4114-B186-2B5A09E50D8B}" type="slidenum">
              <a:rPr lang="en-US" smtClean="0">
                <a:latin typeface="Arial" pitchFamily="34" charset="0"/>
              </a:rPr>
              <a:pPr/>
              <a:t>1</a:t>
            </a:fld>
            <a:endParaRPr lang="en-US" smtClean="0">
              <a:latin typeface="Arial" pitchFamily="34" charset="0"/>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28A4547A-A515-4025-BC04-ECA1B3D8318D}" type="slidenum">
              <a:rPr lang="en-US" smtClean="0">
                <a:ea typeface="ＭＳ Ｐゴシック" charset="-128"/>
              </a:rPr>
              <a:pPr/>
              <a:t>10</a:t>
            </a:fld>
            <a:endParaRPr lang="en-US" smtClean="0">
              <a:ea typeface="ＭＳ Ｐゴシック" charset="-128"/>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9A16FE9-F52E-42B3-88DA-4089BEB57C98}" type="slidenum">
              <a:rPr lang="en-US" smtClean="0">
                <a:ea typeface="ＭＳ Ｐゴシック" charset="-128"/>
              </a:rPr>
              <a:pPr/>
              <a:t>11</a:t>
            </a:fld>
            <a:endParaRPr lang="en-US" smtClean="0">
              <a:ea typeface="ＭＳ Ｐゴシック" charset="-128"/>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B4BC637F-85EE-4C9F-8AD0-70D5A8E34A8F}" type="slidenum">
              <a:rPr lang="en-US" smtClean="0">
                <a:ea typeface="ＭＳ Ｐゴシック" charset="-128"/>
              </a:rPr>
              <a:pPr/>
              <a:t>12</a:t>
            </a:fld>
            <a:endParaRPr lang="en-US" smtClean="0">
              <a:ea typeface="ＭＳ Ｐゴシック" charset="-128"/>
            </a:endParaRPr>
          </a:p>
        </p:txBody>
      </p:sp>
      <p:sp>
        <p:nvSpPr>
          <p:cNvPr id="70659" name="Rectangle 2"/>
          <p:cNvSpPr>
            <a:spLocks noGrp="1" noRot="1" noChangeAspect="1" noChangeArrowheads="1" noTextEdit="1"/>
          </p:cNvSpPr>
          <p:nvPr>
            <p:ph type="sldImg"/>
          </p:nvPr>
        </p:nvSpPr>
        <p:spPr>
          <a:xfrm>
            <a:off x="1192213" y="701675"/>
            <a:ext cx="4622800" cy="3467100"/>
          </a:xfrm>
          <a:ln/>
        </p:spPr>
      </p:sp>
      <p:sp>
        <p:nvSpPr>
          <p:cNvPr id="70660" name="Rectangle 3"/>
          <p:cNvSpPr>
            <a:spLocks noGrp="1" noChangeArrowheads="1"/>
          </p:cNvSpPr>
          <p:nvPr>
            <p:ph type="body" idx="1"/>
          </p:nvPr>
        </p:nvSpPr>
        <p:spPr>
          <a:xfrm>
            <a:off x="930901" y="4405460"/>
            <a:ext cx="5135899" cy="4179814"/>
          </a:xfrm>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4490E877-8A31-4C17-9923-63A7FD348328}" type="slidenum">
              <a:rPr lang="en-US" smtClean="0">
                <a:ea typeface="ＭＳ Ｐゴシック" charset="-128"/>
              </a:rPr>
              <a:pPr/>
              <a:t>13</a:t>
            </a:fld>
            <a:endParaRPr lang="en-US" smtClean="0">
              <a:ea typeface="ＭＳ Ｐゴシック" charset="-128"/>
            </a:endParaRPr>
          </a:p>
        </p:txBody>
      </p:sp>
      <p:sp>
        <p:nvSpPr>
          <p:cNvPr id="73731" name="Rectangle 2"/>
          <p:cNvSpPr>
            <a:spLocks noGrp="1" noRot="1" noChangeAspect="1" noChangeArrowheads="1" noTextEdit="1"/>
          </p:cNvSpPr>
          <p:nvPr>
            <p:ph type="sldImg"/>
          </p:nvPr>
        </p:nvSpPr>
        <p:spPr>
          <a:xfrm>
            <a:off x="1192213" y="701675"/>
            <a:ext cx="4622800" cy="3467100"/>
          </a:xfrm>
          <a:ln/>
        </p:spPr>
      </p:sp>
      <p:sp>
        <p:nvSpPr>
          <p:cNvPr id="73732" name="Rectangle 3"/>
          <p:cNvSpPr>
            <a:spLocks noGrp="1" noChangeArrowheads="1"/>
          </p:cNvSpPr>
          <p:nvPr>
            <p:ph type="body" idx="1"/>
          </p:nvPr>
        </p:nvSpPr>
        <p:spPr>
          <a:xfrm>
            <a:off x="930901" y="4405460"/>
            <a:ext cx="5135899" cy="4179814"/>
          </a:xfrm>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F9345C64-2581-43CE-83D0-16C91B48AB24}" type="slidenum">
              <a:rPr lang="en-US" smtClean="0">
                <a:ea typeface="ＭＳ Ｐゴシック" charset="-128"/>
              </a:rPr>
              <a:pPr/>
              <a:t>14</a:t>
            </a:fld>
            <a:endParaRPr lang="en-US" smtClean="0">
              <a:ea typeface="ＭＳ Ｐゴシック" charset="-128"/>
            </a:endParaRPr>
          </a:p>
        </p:txBody>
      </p:sp>
      <p:sp>
        <p:nvSpPr>
          <p:cNvPr id="77827" name="Rectangle 2"/>
          <p:cNvSpPr>
            <a:spLocks noGrp="1" noRot="1" noChangeAspect="1" noChangeArrowheads="1" noTextEdit="1"/>
          </p:cNvSpPr>
          <p:nvPr>
            <p:ph type="sldImg"/>
          </p:nvPr>
        </p:nvSpPr>
        <p:spPr>
          <a:xfrm>
            <a:off x="1192213" y="701675"/>
            <a:ext cx="4622800" cy="3467100"/>
          </a:xfrm>
          <a:ln/>
        </p:spPr>
      </p:sp>
      <p:sp>
        <p:nvSpPr>
          <p:cNvPr id="77828" name="Rectangle 3"/>
          <p:cNvSpPr>
            <a:spLocks noGrp="1" noChangeArrowheads="1"/>
          </p:cNvSpPr>
          <p:nvPr>
            <p:ph type="body" idx="1"/>
          </p:nvPr>
        </p:nvSpPr>
        <p:spPr>
          <a:xfrm>
            <a:off x="930901" y="4405460"/>
            <a:ext cx="5135899" cy="4179814"/>
          </a:xfrm>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CD3B872D-5201-410C-9B5D-1DCBF905CC66}" type="slidenum">
              <a:rPr lang="en-US" smtClean="0">
                <a:ea typeface="ＭＳ Ｐゴシック" charset="-128"/>
              </a:rPr>
              <a:pPr/>
              <a:t>15</a:t>
            </a:fld>
            <a:endParaRPr lang="en-US" smtClean="0">
              <a:ea typeface="ＭＳ Ｐゴシック" charset="-128"/>
            </a:endParaRPr>
          </a:p>
        </p:txBody>
      </p:sp>
      <p:sp>
        <p:nvSpPr>
          <p:cNvPr id="79875" name="Rectangle 2"/>
          <p:cNvSpPr>
            <a:spLocks noGrp="1" noRot="1" noChangeAspect="1" noChangeArrowheads="1" noTextEdit="1"/>
          </p:cNvSpPr>
          <p:nvPr>
            <p:ph type="sldImg"/>
          </p:nvPr>
        </p:nvSpPr>
        <p:spPr>
          <a:xfrm>
            <a:off x="1192213" y="701675"/>
            <a:ext cx="4622800" cy="3467100"/>
          </a:xfrm>
          <a:ln/>
        </p:spPr>
      </p:sp>
      <p:sp>
        <p:nvSpPr>
          <p:cNvPr id="79876" name="Rectangle 3"/>
          <p:cNvSpPr>
            <a:spLocks noGrp="1" noChangeArrowheads="1"/>
          </p:cNvSpPr>
          <p:nvPr>
            <p:ph type="body" idx="1"/>
          </p:nvPr>
        </p:nvSpPr>
        <p:spPr>
          <a:xfrm>
            <a:off x="930901" y="4405460"/>
            <a:ext cx="5135899" cy="4179814"/>
          </a:xfrm>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7"/>
          <p:cNvSpPr>
            <a:spLocks noGrp="1" noChangeArrowheads="1"/>
          </p:cNvSpPr>
          <p:nvPr>
            <p:ph type="sldNum" sz="quarter" idx="5"/>
          </p:nvPr>
        </p:nvSpPr>
        <p:spPr>
          <a:noFill/>
        </p:spPr>
        <p:txBody>
          <a:bodyPr/>
          <a:lstStyle/>
          <a:p>
            <a:fld id="{177CFD4C-7B5B-4A36-8965-E601CD09BC9F}" type="slidenum">
              <a:rPr lang="en-US" smtClean="0">
                <a:latin typeface="Arial" pitchFamily="34" charset="0"/>
              </a:rPr>
              <a:pPr/>
              <a:t>16</a:t>
            </a:fld>
            <a:endParaRPr lang="en-US" smtClean="0">
              <a:latin typeface="Arial" pitchFamily="34" charset="0"/>
            </a:endParaRPr>
          </a:p>
        </p:txBody>
      </p:sp>
      <p:sp>
        <p:nvSpPr>
          <p:cNvPr id="422915" name="Rectangle 2"/>
          <p:cNvSpPr>
            <a:spLocks noGrp="1" noRot="1" noChangeAspect="1" noChangeArrowheads="1" noTextEdit="1"/>
          </p:cNvSpPr>
          <p:nvPr>
            <p:ph type="sldImg"/>
          </p:nvPr>
        </p:nvSpPr>
        <p:spPr>
          <a:xfrm>
            <a:off x="1192213" y="701675"/>
            <a:ext cx="4622800" cy="3468688"/>
          </a:xfrm>
          <a:ln/>
        </p:spPr>
      </p:sp>
      <p:sp>
        <p:nvSpPr>
          <p:cNvPr id="422916" name="Rectangle 3"/>
          <p:cNvSpPr>
            <a:spLocks noGrp="1" noChangeArrowheads="1"/>
          </p:cNvSpPr>
          <p:nvPr>
            <p:ph type="body" idx="1"/>
          </p:nvPr>
        </p:nvSpPr>
        <p:spPr>
          <a:xfrm>
            <a:off x="931863" y="4405313"/>
            <a:ext cx="5133975" cy="4179887"/>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7"/>
          <p:cNvSpPr>
            <a:spLocks noGrp="1" noChangeArrowheads="1"/>
          </p:cNvSpPr>
          <p:nvPr>
            <p:ph type="sldNum" sz="quarter" idx="5"/>
          </p:nvPr>
        </p:nvSpPr>
        <p:spPr>
          <a:noFill/>
        </p:spPr>
        <p:txBody>
          <a:bodyPr/>
          <a:lstStyle/>
          <a:p>
            <a:fld id="{4BDE9B59-35F2-4C2F-A983-847E3B7EA4BF}" type="slidenum">
              <a:rPr lang="en-US" smtClean="0">
                <a:latin typeface="Arial" pitchFamily="34" charset="0"/>
              </a:rPr>
              <a:pPr/>
              <a:t>17</a:t>
            </a:fld>
            <a:endParaRPr lang="en-US" smtClean="0">
              <a:latin typeface="Arial" pitchFamily="34" charset="0"/>
            </a:endParaRPr>
          </a:p>
        </p:txBody>
      </p:sp>
      <p:sp>
        <p:nvSpPr>
          <p:cNvPr id="423939" name="Rectangle 2"/>
          <p:cNvSpPr>
            <a:spLocks noGrp="1" noRot="1" noChangeAspect="1" noChangeArrowheads="1" noTextEdit="1"/>
          </p:cNvSpPr>
          <p:nvPr>
            <p:ph type="sldImg"/>
          </p:nvPr>
        </p:nvSpPr>
        <p:spPr>
          <a:ln/>
        </p:spPr>
      </p:sp>
      <p:sp>
        <p:nvSpPr>
          <p:cNvPr id="4239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7"/>
          <p:cNvSpPr>
            <a:spLocks noGrp="1" noChangeArrowheads="1"/>
          </p:cNvSpPr>
          <p:nvPr>
            <p:ph type="sldNum" sz="quarter" idx="5"/>
          </p:nvPr>
        </p:nvSpPr>
        <p:spPr>
          <a:noFill/>
        </p:spPr>
        <p:txBody>
          <a:bodyPr/>
          <a:lstStyle/>
          <a:p>
            <a:fld id="{B4DA9B30-093B-4FCF-B068-D2CFDC9E73FF}" type="slidenum">
              <a:rPr lang="en-US" smtClean="0">
                <a:latin typeface="Arial" pitchFamily="34" charset="0"/>
              </a:rPr>
              <a:pPr/>
              <a:t>18</a:t>
            </a:fld>
            <a:endParaRPr lang="en-US" smtClean="0">
              <a:latin typeface="Arial" pitchFamily="34" charset="0"/>
            </a:endParaRPr>
          </a:p>
        </p:txBody>
      </p:sp>
      <p:sp>
        <p:nvSpPr>
          <p:cNvPr id="424963" name="Rectangle 2"/>
          <p:cNvSpPr>
            <a:spLocks noGrp="1" noRot="1" noChangeAspect="1" noChangeArrowheads="1" noTextEdit="1"/>
          </p:cNvSpPr>
          <p:nvPr>
            <p:ph type="sldImg"/>
          </p:nvPr>
        </p:nvSpPr>
        <p:spPr>
          <a:ln/>
        </p:spPr>
      </p:sp>
      <p:sp>
        <p:nvSpPr>
          <p:cNvPr id="424964" name="Rectangle 3"/>
          <p:cNvSpPr>
            <a:spLocks noGrp="1" noChangeArrowheads="1"/>
          </p:cNvSpPr>
          <p:nvPr>
            <p:ph type="body" idx="1"/>
          </p:nvPr>
        </p:nvSpPr>
        <p:spPr>
          <a:noFill/>
          <a:ln/>
        </p:spPr>
        <p:txBody>
          <a:bodyPr/>
          <a:lstStyle/>
          <a:p>
            <a:pPr marL="228584" indent="-228584" eaLnBrk="1" hangingPunct="1"/>
            <a:r>
              <a:rPr lang="en-US" dirty="0" smtClean="0">
                <a:latin typeface="Arial" pitchFamily="34" charset="0"/>
              </a:rPr>
              <a:t>This is a list of artifacts that are generated in the during a SMART engagement. </a:t>
            </a:r>
          </a:p>
          <a:p>
            <a:pPr marL="228584" indent="-228584" eaLnBrk="1" hangingPunct="1"/>
            <a:endParaRPr lang="en-US" dirty="0" smtClean="0">
              <a:latin typeface="Arial" pitchFamily="34" charset="0"/>
            </a:endParaRPr>
          </a:p>
          <a:p>
            <a:pPr marL="228584" indent="-228584" eaLnBrk="1" hangingPunct="1"/>
            <a:r>
              <a:rPr lang="en-US" dirty="0" smtClean="0">
                <a:latin typeface="Arial" pitchFamily="34" charset="0"/>
              </a:rPr>
              <a:t>Main point: </a:t>
            </a:r>
          </a:p>
          <a:p>
            <a:pPr marL="228584" indent="-228584" eaLnBrk="1" hangingPunct="1">
              <a:buFontTx/>
              <a:buAutoNum type="arabicPeriod"/>
            </a:pPr>
            <a:r>
              <a:rPr lang="en-US" dirty="0" smtClean="0">
                <a:latin typeface="Arial" pitchFamily="34" charset="0"/>
              </a:rPr>
              <a:t>SMART provides the flexibility to update any of the artifacts which makes it more an iterative process rather than a strictly sequential or waterfall process. </a:t>
            </a:r>
          </a:p>
          <a:p>
            <a:pPr marL="228584" indent="-228584" eaLnBrk="1" hangingPunct="1">
              <a:buFontTx/>
              <a:buAutoNum type="arabicPeriod"/>
            </a:pPr>
            <a:endParaRPr lang="en-US" dirty="0" smtClean="0">
              <a:latin typeface="Arial" pitchFamily="34" charset="0"/>
            </a:endParaRPr>
          </a:p>
          <a:p>
            <a:pPr marL="228584" indent="-228584" eaLnBrk="1" hangingPunct="1"/>
            <a:endParaRPr lang="en-US" dirty="0"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p:spPr>
        <p:txBody>
          <a:bodyPr/>
          <a:lstStyle/>
          <a:p>
            <a:endParaRPr lang="en-US" smtClean="0"/>
          </a:p>
        </p:txBody>
      </p:sp>
      <p:sp>
        <p:nvSpPr>
          <p:cNvPr id="89092" name="Slide Number Placeholder 3"/>
          <p:cNvSpPr>
            <a:spLocks noGrp="1"/>
          </p:cNvSpPr>
          <p:nvPr>
            <p:ph type="sldNum" sz="quarter" idx="5"/>
          </p:nvPr>
        </p:nvSpPr>
        <p:spPr>
          <a:noFill/>
        </p:spPr>
        <p:txBody>
          <a:bodyPr/>
          <a:lstStyle/>
          <a:p>
            <a:fld id="{3503A3DF-55F6-4DF4-B041-6D61FC9C28AD}" type="slidenum">
              <a:rPr lang="en-US" smtClean="0">
                <a:ea typeface="ＭＳ Ｐゴシック" charset="-128"/>
              </a:rPr>
              <a:pPr/>
              <a:t>19</a:t>
            </a:fld>
            <a:endParaRPr lang="en-US" smtClean="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21</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92213" y="701675"/>
            <a:ext cx="4622800" cy="3468688"/>
          </a:xfrm>
          <a:ln/>
        </p:spPr>
      </p:sp>
      <p:sp>
        <p:nvSpPr>
          <p:cNvPr id="428036" name="Rectangle 3"/>
          <p:cNvSpPr>
            <a:spLocks noGrp="1" noChangeArrowheads="1"/>
          </p:cNvSpPr>
          <p:nvPr>
            <p:ph type="body" idx="1"/>
          </p:nvPr>
        </p:nvSpPr>
        <p:spPr>
          <a:xfrm>
            <a:off x="931863" y="4405313"/>
            <a:ext cx="5133975" cy="4179887"/>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7"/>
          <p:cNvSpPr>
            <a:spLocks noGrp="1" noChangeArrowheads="1"/>
          </p:cNvSpPr>
          <p:nvPr>
            <p:ph type="sldNum" sz="quarter" idx="5"/>
          </p:nvPr>
        </p:nvSpPr>
        <p:spPr>
          <a:noFill/>
        </p:spPr>
        <p:txBody>
          <a:bodyPr/>
          <a:lstStyle/>
          <a:p>
            <a:fld id="{7A75578E-85BF-4DE0-9A37-D7531C336330}" type="slidenum">
              <a:rPr lang="en-US" smtClean="0">
                <a:latin typeface="Arial" pitchFamily="34" charset="0"/>
              </a:rPr>
              <a:pPr/>
              <a:t>22</a:t>
            </a:fld>
            <a:endParaRPr lang="en-US" smtClean="0">
              <a:latin typeface="Arial" pitchFamily="34" charset="0"/>
            </a:endParaRPr>
          </a:p>
        </p:txBody>
      </p:sp>
      <p:sp>
        <p:nvSpPr>
          <p:cNvPr id="429059" name="Rectangle 2"/>
          <p:cNvSpPr>
            <a:spLocks noGrp="1" noRot="1" noChangeAspect="1" noChangeArrowheads="1" noTextEdit="1"/>
          </p:cNvSpPr>
          <p:nvPr>
            <p:ph type="sldImg"/>
          </p:nvPr>
        </p:nvSpPr>
        <p:spPr>
          <a:ln/>
        </p:spPr>
      </p:sp>
      <p:sp>
        <p:nvSpPr>
          <p:cNvPr id="42906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7"/>
          <p:cNvSpPr>
            <a:spLocks noGrp="1" noChangeArrowheads="1"/>
          </p:cNvSpPr>
          <p:nvPr>
            <p:ph type="sldNum" sz="quarter" idx="5"/>
          </p:nvPr>
        </p:nvSpPr>
        <p:spPr>
          <a:noFill/>
        </p:spPr>
        <p:txBody>
          <a:bodyPr/>
          <a:lstStyle/>
          <a:p>
            <a:fld id="{E5014719-5972-4E79-A1C5-8AAE4243830C}" type="slidenum">
              <a:rPr lang="en-US" smtClean="0">
                <a:latin typeface="Arial" pitchFamily="34" charset="0"/>
              </a:rPr>
              <a:pPr/>
              <a:t>23</a:t>
            </a:fld>
            <a:endParaRPr lang="en-US" smtClean="0">
              <a:latin typeface="Arial" pitchFamily="34" charset="0"/>
            </a:endParaRPr>
          </a:p>
        </p:txBody>
      </p:sp>
      <p:sp>
        <p:nvSpPr>
          <p:cNvPr id="431107" name="Rectangle 2"/>
          <p:cNvSpPr>
            <a:spLocks noGrp="1" noRot="1" noChangeAspect="1" noChangeArrowheads="1" noTextEdit="1"/>
          </p:cNvSpPr>
          <p:nvPr>
            <p:ph type="sldImg"/>
          </p:nvPr>
        </p:nvSpPr>
        <p:spPr>
          <a:xfrm>
            <a:off x="1192213" y="701675"/>
            <a:ext cx="4622800" cy="3468688"/>
          </a:xfrm>
          <a:ln/>
        </p:spPr>
      </p:sp>
      <p:sp>
        <p:nvSpPr>
          <p:cNvPr id="431108" name="Rectangle 3"/>
          <p:cNvSpPr>
            <a:spLocks noGrp="1" noChangeArrowheads="1"/>
          </p:cNvSpPr>
          <p:nvPr>
            <p:ph type="body" idx="1"/>
          </p:nvPr>
        </p:nvSpPr>
        <p:spPr>
          <a:xfrm>
            <a:off x="931863" y="4405313"/>
            <a:ext cx="5133975" cy="4179887"/>
          </a:xfrm>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7"/>
          <p:cNvSpPr>
            <a:spLocks noGrp="1" noChangeArrowheads="1"/>
          </p:cNvSpPr>
          <p:nvPr>
            <p:ph type="sldNum" sz="quarter" idx="5"/>
          </p:nvPr>
        </p:nvSpPr>
        <p:spPr>
          <a:noFill/>
        </p:spPr>
        <p:txBody>
          <a:bodyPr/>
          <a:lstStyle/>
          <a:p>
            <a:fld id="{9D7768D4-A2A7-4937-9C38-A4D775E45C5C}" type="slidenum">
              <a:rPr lang="en-US" smtClean="0">
                <a:latin typeface="Arial" pitchFamily="34" charset="0"/>
              </a:rPr>
              <a:pPr/>
              <a:t>24</a:t>
            </a:fld>
            <a:endParaRPr lang="en-US" smtClean="0">
              <a:latin typeface="Arial" pitchFamily="34" charset="0"/>
            </a:endParaRPr>
          </a:p>
        </p:txBody>
      </p:sp>
      <p:sp>
        <p:nvSpPr>
          <p:cNvPr id="434179" name="Rectangle 2"/>
          <p:cNvSpPr>
            <a:spLocks noGrp="1" noRot="1" noChangeAspect="1" noChangeArrowheads="1" noTextEdit="1"/>
          </p:cNvSpPr>
          <p:nvPr>
            <p:ph type="sldImg"/>
          </p:nvPr>
        </p:nvSpPr>
        <p:spPr>
          <a:ln/>
        </p:spPr>
      </p:sp>
      <p:sp>
        <p:nvSpPr>
          <p:cNvPr id="43418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7"/>
          <p:cNvSpPr>
            <a:spLocks noGrp="1" noChangeArrowheads="1"/>
          </p:cNvSpPr>
          <p:nvPr>
            <p:ph type="sldNum" sz="quarter" idx="5"/>
          </p:nvPr>
        </p:nvSpPr>
        <p:spPr>
          <a:noFill/>
        </p:spPr>
        <p:txBody>
          <a:bodyPr/>
          <a:lstStyle/>
          <a:p>
            <a:fld id="{C944694A-BD2C-4961-B3E2-A6A96FE0E948}" type="slidenum">
              <a:rPr lang="en-US" smtClean="0">
                <a:latin typeface="Arial" pitchFamily="34" charset="0"/>
              </a:rPr>
              <a:pPr/>
              <a:t>37</a:t>
            </a:fld>
            <a:endParaRPr lang="en-US" smtClean="0">
              <a:latin typeface="Arial" pitchFamily="34" charset="0"/>
            </a:endParaRPr>
          </a:p>
        </p:txBody>
      </p:sp>
      <p:sp>
        <p:nvSpPr>
          <p:cNvPr id="437251" name="Rectangle 2"/>
          <p:cNvSpPr>
            <a:spLocks noGrp="1" noRot="1" noChangeAspect="1" noChangeArrowheads="1" noTextEdit="1"/>
          </p:cNvSpPr>
          <p:nvPr>
            <p:ph type="sldImg"/>
          </p:nvPr>
        </p:nvSpPr>
        <p:spPr>
          <a:ln/>
        </p:spPr>
      </p:sp>
      <p:sp>
        <p:nvSpPr>
          <p:cNvPr id="437252"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7"/>
          <p:cNvSpPr>
            <a:spLocks noGrp="1" noChangeArrowheads="1"/>
          </p:cNvSpPr>
          <p:nvPr>
            <p:ph type="sldNum" sz="quarter" idx="5"/>
          </p:nvPr>
        </p:nvSpPr>
        <p:spPr>
          <a:noFill/>
        </p:spPr>
        <p:txBody>
          <a:bodyPr/>
          <a:lstStyle/>
          <a:p>
            <a:fld id="{103A5AEF-711D-4C84-9821-3A3D0E327568}" type="slidenum">
              <a:rPr lang="en-US" smtClean="0">
                <a:latin typeface="Arial" pitchFamily="34" charset="0"/>
              </a:rPr>
              <a:pPr/>
              <a:t>38</a:t>
            </a:fld>
            <a:endParaRPr lang="en-US" smtClean="0">
              <a:latin typeface="Arial" pitchFamily="34" charset="0"/>
            </a:endParaRPr>
          </a:p>
        </p:txBody>
      </p:sp>
      <p:sp>
        <p:nvSpPr>
          <p:cNvPr id="438275" name="Rectangle 2"/>
          <p:cNvSpPr>
            <a:spLocks noGrp="1" noRot="1" noChangeAspect="1" noChangeArrowheads="1" noTextEdit="1"/>
          </p:cNvSpPr>
          <p:nvPr>
            <p:ph type="sldImg"/>
          </p:nvPr>
        </p:nvSpPr>
        <p:spPr>
          <a:ln/>
        </p:spPr>
      </p:sp>
      <p:sp>
        <p:nvSpPr>
          <p:cNvPr id="438276" name="Rectangle 3"/>
          <p:cNvSpPr>
            <a:spLocks noGrp="1" noChangeArrowheads="1"/>
          </p:cNvSpPr>
          <p:nvPr>
            <p:ph type="body" idx="1"/>
          </p:nvPr>
        </p:nvSpPr>
        <p:spPr>
          <a:noFill/>
          <a:ln/>
        </p:spPr>
        <p:txBody>
          <a:bodyPr/>
          <a:lstStyle/>
          <a:p>
            <a:pPr eaLnBrk="1" hangingPunct="1"/>
            <a:r>
              <a:rPr lang="en-US" dirty="0" smtClean="0">
                <a:latin typeface="Arial" pitchFamily="34" charset="0"/>
              </a:rPr>
              <a:t>This slides shows how business processes can be mapped to services. </a:t>
            </a:r>
          </a:p>
          <a:p>
            <a:pPr eaLnBrk="1" hangingPunct="1"/>
            <a:r>
              <a:rPr lang="en-US" dirty="0" smtClean="0">
                <a:latin typeface="Arial" pitchFamily="34" charset="0"/>
              </a:rPr>
              <a:t>It also shows different types of services that can exist – business services and infrastructure services. </a:t>
            </a:r>
          </a:p>
          <a:p>
            <a:pPr eaLnBrk="1" hangingPunct="1"/>
            <a:r>
              <a:rPr lang="en-US" dirty="0" smtClean="0">
                <a:latin typeface="Arial" pitchFamily="34" charset="0"/>
              </a:rPr>
              <a:t>Parts of business processes that are not common across more than one business processes may not always be exposed as services. </a:t>
            </a:r>
          </a:p>
          <a:p>
            <a:pPr eaLnBrk="1" hangingPunct="1"/>
            <a:r>
              <a:rPr lang="en-US" dirty="0" smtClean="0">
                <a:latin typeface="Arial" pitchFamily="34" charset="0"/>
              </a:rPr>
              <a:t>Services extracted from the business processes are generally business services. The functionality provided in such services is typically common across more than one critical business process. </a:t>
            </a:r>
          </a:p>
          <a:p>
            <a:pPr eaLnBrk="1" hangingPunct="1"/>
            <a:endParaRPr lang="en-US" dirty="0"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63989" y="8818564"/>
            <a:ext cx="3032126" cy="463550"/>
          </a:xfrm>
          <a:prstGeom prst="rect">
            <a:avLst/>
          </a:prstGeom>
        </p:spPr>
        <p:txBody>
          <a:bodyPr lIns="88000" tIns="44000" rIns="88000" bIns="44000"/>
          <a:lstStyle/>
          <a:p>
            <a:pPr>
              <a:defRPr/>
            </a:pPr>
            <a:fld id="{D40143DC-7940-4F48-BA46-9D05CE7AE60D}"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9F1C5A6E-29EB-4081-9869-1F0796917FDD}" type="slidenum">
              <a:rPr lang="en-US"/>
              <a:pPr/>
              <a:t>4</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Presentation (Full Color)</a:t>
            </a:r>
          </a:p>
          <a:p>
            <a:r>
              <a:rPr lang="en-US" smtClean="0"/>
              <a:t>Author, Date</a:t>
            </a:r>
            <a:endParaRPr lang="en-US"/>
          </a:p>
        </p:txBody>
      </p:sp>
      <p:sp>
        <p:nvSpPr>
          <p:cNvPr id="5" name="Date Placeholder 4"/>
          <p:cNvSpPr>
            <a:spLocks noGrp="1"/>
          </p:cNvSpPr>
          <p:nvPr>
            <p:ph type="dt" idx="11"/>
          </p:nvPr>
        </p:nvSpPr>
        <p:spPr/>
        <p:txBody>
          <a:bodyPr/>
          <a:lstStyle/>
          <a:p>
            <a:pPr>
              <a:defRPr/>
            </a:pPr>
            <a:fld id="{573DA2A3-D64E-46D6-929B-B97736D1915B}" type="datetime1">
              <a:rPr lang="en-US" smtClean="0"/>
              <a:pPr>
                <a:defRPr/>
              </a:pPr>
              <a:t>2/4/2013</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Presentation (Full Color)</a:t>
            </a:r>
          </a:p>
          <a:p>
            <a:r>
              <a:rPr lang="en-US" smtClean="0"/>
              <a:t>Author, Date</a:t>
            </a:r>
            <a:endParaRPr lang="en-US"/>
          </a:p>
        </p:txBody>
      </p:sp>
      <p:sp>
        <p:nvSpPr>
          <p:cNvPr id="5" name="Date Placeholder 4"/>
          <p:cNvSpPr>
            <a:spLocks noGrp="1"/>
          </p:cNvSpPr>
          <p:nvPr>
            <p:ph type="dt" idx="11"/>
          </p:nvPr>
        </p:nvSpPr>
        <p:spPr/>
        <p:txBody>
          <a:bodyPr/>
          <a:lstStyle/>
          <a:p>
            <a:pPr>
              <a:defRPr/>
            </a:pPr>
            <a:fld id="{573DA2A3-D64E-46D6-929B-B97736D1915B}" type="datetime1">
              <a:rPr lang="en-US" smtClean="0"/>
              <a:pPr>
                <a:defRPr/>
              </a:pPr>
              <a:t>2/4/2013</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Presentation (Full Color)</a:t>
            </a:r>
          </a:p>
          <a:p>
            <a:r>
              <a:rPr lang="en-US" smtClean="0"/>
              <a:t>Author, Date</a:t>
            </a:r>
            <a:endParaRPr lang="en-US"/>
          </a:p>
        </p:txBody>
      </p:sp>
      <p:sp>
        <p:nvSpPr>
          <p:cNvPr id="5" name="Date Placeholder 4"/>
          <p:cNvSpPr>
            <a:spLocks noGrp="1"/>
          </p:cNvSpPr>
          <p:nvPr>
            <p:ph type="dt" idx="11"/>
          </p:nvPr>
        </p:nvSpPr>
        <p:spPr/>
        <p:txBody>
          <a:bodyPr/>
          <a:lstStyle/>
          <a:p>
            <a:pPr>
              <a:defRPr/>
            </a:pPr>
            <a:fld id="{573DA2A3-D64E-46D6-929B-B97736D1915B}" type="datetime1">
              <a:rPr lang="en-US" smtClean="0"/>
              <a:pPr>
                <a:defRPr/>
              </a:pPr>
              <a:t>2/4/2013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7"/>
          <p:cNvSpPr>
            <a:spLocks noGrp="1" noChangeArrowheads="1"/>
          </p:cNvSpPr>
          <p:nvPr>
            <p:ph type="sldNum" sz="quarter" idx="5"/>
          </p:nvPr>
        </p:nvSpPr>
        <p:spPr>
          <a:noFill/>
        </p:spPr>
        <p:txBody>
          <a:bodyPr/>
          <a:lstStyle/>
          <a:p>
            <a:fld id="{DDC71231-87CD-45B6-9FB1-5ECE5D701A57}" type="slidenum">
              <a:rPr lang="en-US" smtClean="0">
                <a:latin typeface="Arial" pitchFamily="34" charset="0"/>
              </a:rPr>
              <a:pPr/>
              <a:t>46</a:t>
            </a:fld>
            <a:endParaRPr lang="en-US" smtClean="0">
              <a:latin typeface="Arial" pitchFamily="34" charset="0"/>
            </a:endParaRPr>
          </a:p>
        </p:txBody>
      </p:sp>
      <p:sp>
        <p:nvSpPr>
          <p:cNvPr id="442371" name="Rectangle 2"/>
          <p:cNvSpPr>
            <a:spLocks noGrp="1" noRot="1" noChangeAspect="1" noChangeArrowheads="1" noTextEdit="1"/>
          </p:cNvSpPr>
          <p:nvPr>
            <p:ph type="sldImg"/>
          </p:nvPr>
        </p:nvSpPr>
        <p:spPr>
          <a:ln/>
        </p:spPr>
      </p:sp>
      <p:sp>
        <p:nvSpPr>
          <p:cNvPr id="44237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7"/>
          <p:cNvSpPr>
            <a:spLocks noGrp="1" noChangeArrowheads="1"/>
          </p:cNvSpPr>
          <p:nvPr>
            <p:ph type="sldNum" sz="quarter" idx="5"/>
          </p:nvPr>
        </p:nvSpPr>
        <p:spPr>
          <a:noFill/>
        </p:spPr>
        <p:txBody>
          <a:bodyPr/>
          <a:lstStyle/>
          <a:p>
            <a:fld id="{27ECBE96-363D-4533-ABEE-27B93DAED012}" type="slidenum">
              <a:rPr lang="en-US" smtClean="0">
                <a:latin typeface="Arial" pitchFamily="34" charset="0"/>
              </a:rPr>
              <a:pPr/>
              <a:t>47</a:t>
            </a:fld>
            <a:endParaRPr lang="en-US" smtClean="0">
              <a:latin typeface="Arial" pitchFamily="34" charset="0"/>
            </a:endParaRPr>
          </a:p>
        </p:txBody>
      </p:sp>
      <p:sp>
        <p:nvSpPr>
          <p:cNvPr id="448515" name="Rectangle 2"/>
          <p:cNvSpPr>
            <a:spLocks noGrp="1" noRot="1" noChangeAspect="1" noChangeArrowheads="1" noTextEdit="1"/>
          </p:cNvSpPr>
          <p:nvPr>
            <p:ph type="sldImg"/>
          </p:nvPr>
        </p:nvSpPr>
        <p:spPr>
          <a:ln/>
        </p:spPr>
      </p:sp>
      <p:sp>
        <p:nvSpPr>
          <p:cNvPr id="4485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7"/>
          <p:cNvSpPr>
            <a:spLocks noGrp="1" noChangeArrowheads="1"/>
          </p:cNvSpPr>
          <p:nvPr>
            <p:ph type="sldNum" sz="quarter" idx="5"/>
          </p:nvPr>
        </p:nvSpPr>
        <p:spPr>
          <a:noFill/>
        </p:spPr>
        <p:txBody>
          <a:bodyPr/>
          <a:lstStyle/>
          <a:p>
            <a:fld id="{E9D66CAE-CD57-4297-818F-009B45EE765F}" type="slidenum">
              <a:rPr lang="en-US" smtClean="0">
                <a:latin typeface="Arial" pitchFamily="34" charset="0"/>
              </a:rPr>
              <a:pPr/>
              <a:t>48</a:t>
            </a:fld>
            <a:endParaRPr lang="en-US" smtClean="0">
              <a:latin typeface="Arial" pitchFamily="34" charset="0"/>
            </a:endParaRPr>
          </a:p>
        </p:txBody>
      </p:sp>
      <p:sp>
        <p:nvSpPr>
          <p:cNvPr id="449539" name="Rectangle 2"/>
          <p:cNvSpPr>
            <a:spLocks noGrp="1" noRot="1" noChangeAspect="1" noChangeArrowheads="1" noTextEdit="1"/>
          </p:cNvSpPr>
          <p:nvPr>
            <p:ph type="sldImg"/>
          </p:nvPr>
        </p:nvSpPr>
        <p:spPr>
          <a:ln/>
        </p:spPr>
      </p:sp>
      <p:sp>
        <p:nvSpPr>
          <p:cNvPr id="4495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7"/>
          <p:cNvSpPr>
            <a:spLocks noGrp="1" noChangeArrowheads="1"/>
          </p:cNvSpPr>
          <p:nvPr>
            <p:ph type="sldNum" sz="quarter" idx="5"/>
          </p:nvPr>
        </p:nvSpPr>
        <p:spPr>
          <a:noFill/>
        </p:spPr>
        <p:txBody>
          <a:bodyPr/>
          <a:lstStyle/>
          <a:p>
            <a:fld id="{750ABADC-74C0-4DC7-ABAF-278D6DE1D6FE}" type="slidenum">
              <a:rPr lang="en-US" smtClean="0">
                <a:latin typeface="Arial" pitchFamily="34" charset="0"/>
              </a:rPr>
              <a:pPr/>
              <a:t>49</a:t>
            </a:fld>
            <a:endParaRPr lang="en-US" smtClean="0">
              <a:latin typeface="Arial" pitchFamily="34" charset="0"/>
            </a:endParaRPr>
          </a:p>
        </p:txBody>
      </p:sp>
      <p:sp>
        <p:nvSpPr>
          <p:cNvPr id="450563" name="Rectangle 2"/>
          <p:cNvSpPr>
            <a:spLocks noGrp="1" noRot="1" noChangeAspect="1" noChangeArrowheads="1" noTextEdit="1"/>
          </p:cNvSpPr>
          <p:nvPr>
            <p:ph type="sldImg"/>
          </p:nvPr>
        </p:nvSpPr>
        <p:spPr>
          <a:ln/>
        </p:spPr>
      </p:sp>
      <p:sp>
        <p:nvSpPr>
          <p:cNvPr id="450564" name="Rectangle 3"/>
          <p:cNvSpPr>
            <a:spLocks noGrp="1" noChangeArrowheads="1"/>
          </p:cNvSpPr>
          <p:nvPr>
            <p:ph type="body" idx="1"/>
          </p:nvPr>
        </p:nvSpPr>
        <p:spPr>
          <a:noFill/>
          <a:ln/>
        </p:spPr>
        <p:txBody>
          <a:bodyPr/>
          <a:lstStyle/>
          <a:p>
            <a:pPr eaLnBrk="1" hangingPunct="1"/>
            <a:r>
              <a:rPr lang="en-US" dirty="0" smtClean="0">
                <a:latin typeface="Arial" pitchFamily="34" charset="0"/>
              </a:rPr>
              <a:t>Stateless means that there is no functionality that can be executed in a request-response mode or without the conservation of state variables. Note that stateless does not mean that there cannot be a state change within the legacy system, such as a change in the information stored in a database. What it means is that there are no variables that need to be maintained in between requests.</a:t>
            </a:r>
          </a:p>
          <a:p>
            <a:pPr eaLnBrk="1" hangingPunct="1"/>
            <a:endParaRPr lang="en-US" dirty="0"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00DC80F2-652B-4A25-B529-9CDC72434E29}" type="slidenum">
              <a:rPr lang="en-US" smtClean="0">
                <a:ea typeface="ＭＳ Ｐゴシック" charset="-128"/>
              </a:rPr>
              <a:pPr/>
              <a:t>6</a:t>
            </a:fld>
            <a:endParaRPr lang="en-US" smtClean="0">
              <a:ea typeface="ＭＳ Ｐゴシック" charset="-128"/>
            </a:endParaRPr>
          </a:p>
        </p:txBody>
      </p:sp>
      <p:sp>
        <p:nvSpPr>
          <p:cNvPr id="58371" name="Rectangle 2"/>
          <p:cNvSpPr>
            <a:spLocks noGrp="1" noRot="1" noChangeAspect="1" noChangeArrowheads="1" noTextEdit="1"/>
          </p:cNvSpPr>
          <p:nvPr>
            <p:ph type="sldImg"/>
          </p:nvPr>
        </p:nvSpPr>
        <p:spPr>
          <a:xfrm>
            <a:off x="1192213" y="701675"/>
            <a:ext cx="4622800" cy="3467100"/>
          </a:xfrm>
          <a:ln/>
        </p:spPr>
      </p:sp>
      <p:sp>
        <p:nvSpPr>
          <p:cNvPr id="58372" name="Rectangle 3"/>
          <p:cNvSpPr>
            <a:spLocks noGrp="1" noChangeArrowheads="1"/>
          </p:cNvSpPr>
          <p:nvPr>
            <p:ph type="body" idx="1"/>
          </p:nvPr>
        </p:nvSpPr>
        <p:spPr>
          <a:xfrm>
            <a:off x="930901" y="4405460"/>
            <a:ext cx="5135899" cy="4179814"/>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2C2F016E-151C-4C34-B95D-541175AAD488}" type="slidenum">
              <a:rPr lang="en-US" smtClean="0">
                <a:ea typeface="ＭＳ Ｐゴシック" charset="-128"/>
              </a:rPr>
              <a:pPr/>
              <a:t>7</a:t>
            </a:fld>
            <a:endParaRPr lang="en-US" smtClean="0">
              <a:ea typeface="ＭＳ Ｐゴシック" charset="-128"/>
            </a:endParaRPr>
          </a:p>
        </p:txBody>
      </p:sp>
      <p:sp>
        <p:nvSpPr>
          <p:cNvPr id="59395" name="Rectangle 2"/>
          <p:cNvSpPr>
            <a:spLocks noGrp="1" noRot="1" noChangeAspect="1" noChangeArrowheads="1" noTextEdit="1"/>
          </p:cNvSpPr>
          <p:nvPr>
            <p:ph type="sldImg"/>
          </p:nvPr>
        </p:nvSpPr>
        <p:spPr>
          <a:xfrm>
            <a:off x="1192213" y="701675"/>
            <a:ext cx="4622800" cy="3467100"/>
          </a:xfrm>
          <a:ln/>
        </p:spPr>
      </p:sp>
      <p:sp>
        <p:nvSpPr>
          <p:cNvPr id="59396" name="Rectangle 3"/>
          <p:cNvSpPr>
            <a:spLocks noGrp="1" noChangeArrowheads="1"/>
          </p:cNvSpPr>
          <p:nvPr>
            <p:ph type="body" idx="1"/>
          </p:nvPr>
        </p:nvSpPr>
        <p:spPr>
          <a:xfrm>
            <a:off x="930901" y="4405460"/>
            <a:ext cx="5135899" cy="4179814"/>
          </a:xfrm>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4DB504E7-AAE7-45B3-B91E-50234A3F0F72}" type="slidenum">
              <a:rPr lang="en-US" smtClean="0">
                <a:ea typeface="ＭＳ Ｐゴシック" charset="-128"/>
              </a:rPr>
              <a:pPr/>
              <a:t>8</a:t>
            </a:fld>
            <a:endParaRPr lang="en-US" smtClean="0">
              <a:ea typeface="ＭＳ Ｐゴシック" charset="-128"/>
            </a:endParaRPr>
          </a:p>
        </p:txBody>
      </p:sp>
      <p:sp>
        <p:nvSpPr>
          <p:cNvPr id="60419" name="Rectangle 2"/>
          <p:cNvSpPr>
            <a:spLocks noGrp="1" noRot="1" noChangeAspect="1" noChangeArrowheads="1" noTextEdit="1"/>
          </p:cNvSpPr>
          <p:nvPr>
            <p:ph type="sldImg"/>
          </p:nvPr>
        </p:nvSpPr>
        <p:spPr>
          <a:xfrm>
            <a:off x="1192213" y="701675"/>
            <a:ext cx="4622800" cy="3467100"/>
          </a:xfrm>
          <a:ln/>
        </p:spPr>
      </p:sp>
      <p:sp>
        <p:nvSpPr>
          <p:cNvPr id="60420" name="Rectangle 3"/>
          <p:cNvSpPr>
            <a:spLocks noGrp="1" noChangeArrowheads="1"/>
          </p:cNvSpPr>
          <p:nvPr>
            <p:ph type="body" idx="1"/>
          </p:nvPr>
        </p:nvSpPr>
        <p:spPr>
          <a:xfrm>
            <a:off x="930901" y="4405460"/>
            <a:ext cx="5135899" cy="4179814"/>
          </a:xfrm>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26E17424-2D05-48F0-A62E-FD32A8CA4E5B}" type="slidenum">
              <a:rPr lang="en-US" smtClean="0">
                <a:ea typeface="ＭＳ Ｐゴシック" charset="-128"/>
              </a:rPr>
              <a:pPr/>
              <a:t>9</a:t>
            </a:fld>
            <a:endParaRPr lang="en-US" smtClean="0">
              <a:ea typeface="ＭＳ Ｐゴシック" charset="-128"/>
            </a:endParaRPr>
          </a:p>
        </p:txBody>
      </p:sp>
      <p:sp>
        <p:nvSpPr>
          <p:cNvPr id="61443" name="Rectangle 2"/>
          <p:cNvSpPr>
            <a:spLocks noGrp="1" noRot="1" noChangeAspect="1" noChangeArrowheads="1" noTextEdit="1"/>
          </p:cNvSpPr>
          <p:nvPr>
            <p:ph type="sldImg"/>
          </p:nvPr>
        </p:nvSpPr>
        <p:spPr>
          <a:xfrm>
            <a:off x="1192213" y="701675"/>
            <a:ext cx="4622800" cy="3467100"/>
          </a:xfrm>
          <a:ln/>
        </p:spPr>
      </p:sp>
      <p:sp>
        <p:nvSpPr>
          <p:cNvPr id="61444" name="Rectangle 3"/>
          <p:cNvSpPr>
            <a:spLocks noGrp="1" noChangeArrowheads="1"/>
          </p:cNvSpPr>
          <p:nvPr>
            <p:ph type="body" idx="1"/>
          </p:nvPr>
        </p:nvSpPr>
        <p:spPr>
          <a:xfrm>
            <a:off x="930901" y="4405460"/>
            <a:ext cx="5135899" cy="4179814"/>
          </a:xfrm>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rgbClr val="3C4F82"/>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6151563"/>
            <a:ext cx="9144000" cy="706437"/>
          </a:xfrm>
          <a:prstGeom prst="rect">
            <a:avLst/>
          </a:prstGeom>
          <a:solidFill>
            <a:srgbClr val="000000"/>
          </a:solidFill>
          <a:ln w="9525">
            <a:noFill/>
            <a:miter lim="800000"/>
            <a:headEnd/>
            <a:tailEnd/>
          </a:ln>
          <a:effectLst/>
        </p:spPr>
        <p:txBody>
          <a:bodyPr lIns="0" tIns="0" rIns="0" bIns="0" anchor="ctr">
            <a:spAutoFit/>
          </a:bodyPr>
          <a:lstStyle/>
          <a:p>
            <a:pPr>
              <a:defRPr/>
            </a:pPr>
            <a:endParaRPr lang="en-US">
              <a:latin typeface="Arial" charset="0"/>
            </a:endParaRPr>
          </a:p>
        </p:txBody>
      </p:sp>
      <p:pic>
        <p:nvPicPr>
          <p:cNvPr id="5" name="Picture 10" descr="SEI_CMU_1Line_White"/>
          <p:cNvPicPr>
            <a:picLocks noChangeAspect="1" noChangeArrowheads="1"/>
          </p:cNvPicPr>
          <p:nvPr/>
        </p:nvPicPr>
        <p:blipFill>
          <a:blip r:embed="rId2" cstate="print"/>
          <a:srcRect/>
          <a:stretch>
            <a:fillRect/>
          </a:stretch>
        </p:blipFill>
        <p:spPr bwMode="auto">
          <a:xfrm>
            <a:off x="228600" y="6321425"/>
            <a:ext cx="5657850" cy="350838"/>
          </a:xfrm>
          <a:prstGeom prst="rect">
            <a:avLst/>
          </a:prstGeom>
          <a:noFill/>
          <a:ln w="9525">
            <a:noFill/>
            <a:miter lim="800000"/>
            <a:headEnd/>
            <a:tailEnd/>
          </a:ln>
        </p:spPr>
      </p:pic>
      <p:sp>
        <p:nvSpPr>
          <p:cNvPr id="6" name="Rectangle 7"/>
          <p:cNvSpPr>
            <a:spLocks noChangeArrowheads="1"/>
          </p:cNvSpPr>
          <p:nvPr/>
        </p:nvSpPr>
        <p:spPr bwMode="white">
          <a:xfrm>
            <a:off x="7478713" y="6410325"/>
            <a:ext cx="1665287" cy="211138"/>
          </a:xfrm>
          <a:prstGeom prst="rect">
            <a:avLst/>
          </a:prstGeom>
          <a:noFill/>
          <a:ln w="9525">
            <a:noFill/>
            <a:miter lim="800000"/>
            <a:headEnd/>
            <a:tailEnd/>
          </a:ln>
          <a:effectLst/>
        </p:spPr>
        <p:txBody>
          <a:bodyPr lIns="0" tIns="0">
            <a:spAutoFit/>
          </a:bodyPr>
          <a:lstStyle/>
          <a:p>
            <a:pPr algn="l" eaLnBrk="0" hangingPunct="0">
              <a:lnSpc>
                <a:spcPts val="1300"/>
              </a:lnSpc>
              <a:spcBef>
                <a:spcPct val="0"/>
              </a:spcBef>
              <a:defRPr/>
            </a:pPr>
            <a:r>
              <a:rPr lang="en-US" sz="700" b="1" dirty="0">
                <a:solidFill>
                  <a:schemeClr val="bg1"/>
                </a:solidFill>
                <a:latin typeface="Arial" charset="0"/>
              </a:rPr>
              <a:t>© </a:t>
            </a:r>
            <a:r>
              <a:rPr lang="en-US" sz="700" b="1" dirty="0" smtClean="0">
                <a:solidFill>
                  <a:schemeClr val="bg1"/>
                </a:solidFill>
                <a:latin typeface="Arial" charset="0"/>
              </a:rPr>
              <a:t>2010 </a:t>
            </a:r>
            <a:r>
              <a:rPr lang="en-US" sz="700" b="1" dirty="0">
                <a:solidFill>
                  <a:schemeClr val="bg1"/>
                </a:solidFill>
                <a:latin typeface="Arial" charset="0"/>
              </a:rPr>
              <a:t>Carnegie Mellon University</a:t>
            </a:r>
          </a:p>
        </p:txBody>
      </p:sp>
      <p:grpSp>
        <p:nvGrpSpPr>
          <p:cNvPr id="7" name="Group 8"/>
          <p:cNvGrpSpPr>
            <a:grpSpLocks/>
          </p:cNvGrpSpPr>
          <p:nvPr/>
        </p:nvGrpSpPr>
        <p:grpSpPr bwMode="auto">
          <a:xfrm>
            <a:off x="26988" y="23813"/>
            <a:ext cx="4059237" cy="6094412"/>
            <a:chOff x="17" y="15"/>
            <a:chExt cx="2728" cy="3839"/>
          </a:xfrm>
        </p:grpSpPr>
        <p:sp>
          <p:nvSpPr>
            <p:cNvPr id="8" name="Freeform 9"/>
            <p:cNvSpPr>
              <a:spLocks/>
            </p:cNvSpPr>
            <p:nvPr userDrawn="1"/>
          </p:nvSpPr>
          <p:spPr bwMode="auto">
            <a:xfrm>
              <a:off x="17" y="2179"/>
              <a:ext cx="1004" cy="98"/>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9" name="Freeform 10"/>
            <p:cNvSpPr>
              <a:spLocks/>
            </p:cNvSpPr>
            <p:nvPr userDrawn="1"/>
          </p:nvSpPr>
          <p:spPr bwMode="auto">
            <a:xfrm>
              <a:off x="17" y="1011"/>
              <a:ext cx="409" cy="98"/>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0" name="Freeform 11"/>
            <p:cNvSpPr>
              <a:spLocks/>
            </p:cNvSpPr>
            <p:nvPr userDrawn="1"/>
          </p:nvSpPr>
          <p:spPr bwMode="auto">
            <a:xfrm>
              <a:off x="17" y="2775"/>
              <a:ext cx="418" cy="107"/>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1" name="Freeform 12"/>
            <p:cNvSpPr>
              <a:spLocks/>
            </p:cNvSpPr>
            <p:nvPr userDrawn="1"/>
          </p:nvSpPr>
          <p:spPr bwMode="auto">
            <a:xfrm>
              <a:off x="17" y="1591"/>
              <a:ext cx="1004" cy="98"/>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2" name="Freeform 13"/>
            <p:cNvSpPr>
              <a:spLocks/>
            </p:cNvSpPr>
            <p:nvPr userDrawn="1"/>
          </p:nvSpPr>
          <p:spPr bwMode="auto">
            <a:xfrm>
              <a:off x="17" y="1216"/>
              <a:ext cx="2266" cy="285"/>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3" name="Freeform 14"/>
            <p:cNvSpPr>
              <a:spLocks/>
            </p:cNvSpPr>
            <p:nvPr userDrawn="1"/>
          </p:nvSpPr>
          <p:spPr bwMode="auto">
            <a:xfrm>
              <a:off x="17" y="2383"/>
              <a:ext cx="2275" cy="285"/>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4" name="Freeform 15"/>
            <p:cNvSpPr>
              <a:spLocks/>
            </p:cNvSpPr>
            <p:nvPr userDrawn="1"/>
          </p:nvSpPr>
          <p:spPr bwMode="auto">
            <a:xfrm>
              <a:off x="17" y="1796"/>
              <a:ext cx="2728" cy="285"/>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5" name="Freeform 16"/>
            <p:cNvSpPr>
              <a:spLocks/>
            </p:cNvSpPr>
            <p:nvPr userDrawn="1"/>
          </p:nvSpPr>
          <p:spPr bwMode="auto">
            <a:xfrm>
              <a:off x="17" y="2979"/>
              <a:ext cx="1671" cy="285"/>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6" name="Freeform 17"/>
            <p:cNvSpPr>
              <a:spLocks/>
            </p:cNvSpPr>
            <p:nvPr userDrawn="1"/>
          </p:nvSpPr>
          <p:spPr bwMode="auto">
            <a:xfrm>
              <a:off x="17" y="3570"/>
              <a:ext cx="1066" cy="284"/>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7" name="Freeform 18"/>
            <p:cNvSpPr>
              <a:spLocks/>
            </p:cNvSpPr>
            <p:nvPr userDrawn="1"/>
          </p:nvSpPr>
          <p:spPr bwMode="auto">
            <a:xfrm>
              <a:off x="17" y="15"/>
              <a:ext cx="1084" cy="285"/>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8" name="Freeform 19"/>
            <p:cNvSpPr>
              <a:spLocks/>
            </p:cNvSpPr>
            <p:nvPr userDrawn="1"/>
          </p:nvSpPr>
          <p:spPr bwMode="auto">
            <a:xfrm>
              <a:off x="17" y="611"/>
              <a:ext cx="1680" cy="285"/>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grpSp>
      <p:sp>
        <p:nvSpPr>
          <p:cNvPr id="871429" name="Rectangle 5"/>
          <p:cNvSpPr>
            <a:spLocks noGrp="1" noChangeArrowheads="1"/>
          </p:cNvSpPr>
          <p:nvPr>
            <p:ph type="ctrTitle"/>
          </p:nvPr>
        </p:nvSpPr>
        <p:spPr bwMode="white">
          <a:xfrm>
            <a:off x="4267200" y="2293938"/>
            <a:ext cx="4267200" cy="1143000"/>
          </a:xfrm>
        </p:spPr>
        <p:txBody>
          <a:bodyPr lIns="91440" tIns="45720" rIns="91440" bIns="45720"/>
          <a:lstStyle>
            <a:lvl1pPr>
              <a:lnSpc>
                <a:spcPct val="100000"/>
              </a:lnSpc>
              <a:defRPr sz="2200">
                <a:solidFill>
                  <a:schemeClr val="bg1"/>
                </a:solidFill>
              </a:defRPr>
            </a:lvl1pPr>
          </a:lstStyle>
          <a:p>
            <a:r>
              <a:rPr lang="en-US" smtClean="0"/>
              <a:t>Click to edit Master title style</a:t>
            </a:r>
            <a:endParaRPr lang="en-US"/>
          </a:p>
        </p:txBody>
      </p:sp>
      <p:sp>
        <p:nvSpPr>
          <p:cNvPr id="871430" name="Rectangle 6"/>
          <p:cNvSpPr>
            <a:spLocks noGrp="1" noChangeArrowheads="1"/>
          </p:cNvSpPr>
          <p:nvPr>
            <p:ph type="subTitle" idx="1"/>
          </p:nvPr>
        </p:nvSpPr>
        <p:spPr bwMode="white">
          <a:xfrm>
            <a:off x="4267200" y="3894138"/>
            <a:ext cx="4267200" cy="1752600"/>
          </a:xfrm>
        </p:spPr>
        <p:txBody>
          <a:bodyPr lIns="91440" tIns="45720" rIns="91440" bIns="45720"/>
          <a:lstStyle>
            <a:lvl1pPr>
              <a:spcAft>
                <a:spcPct val="0"/>
              </a:spcAft>
              <a:defRPr sz="1800">
                <a:solidFill>
                  <a:schemeClr val="bg1"/>
                </a:solidFill>
              </a:defRPr>
            </a:lvl1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5125" y="304800"/>
            <a:ext cx="2124075" cy="5502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8138" y="304800"/>
            <a:ext cx="6224587" cy="5502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55600" y="1371600"/>
            <a:ext cx="8407400" cy="4435475"/>
          </a:xfrm>
        </p:spPr>
        <p:txBody>
          <a:bodyPr/>
          <a:lstStyle/>
          <a:p>
            <a:pPr lvl="0"/>
            <a:r>
              <a:rPr lang="en-US" noProof="0" smtClean="0"/>
              <a:t>Click icon to add table</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5600" y="1371600"/>
            <a:ext cx="4127500" cy="4435475"/>
          </a:xfrm>
        </p:spPr>
        <p:txBody>
          <a:bodyPr/>
          <a:lstStyle>
            <a:lvl1pPr>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35500" y="1371600"/>
            <a:ext cx="4127500" cy="4435475"/>
          </a:xfrm>
        </p:spPr>
        <p:txBody>
          <a:bodyPr/>
          <a:lstStyle>
            <a:lvl1pPr>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1371600"/>
            <a:ext cx="4127500"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35500" y="1371600"/>
            <a:ext cx="4127500"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0" indent="0">
              <a:buNone/>
              <a:defRPr/>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1371600"/>
            <a:ext cx="4127500"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1371600"/>
            <a:ext cx="4127500"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870402"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1400">
                <a:latin typeface="Times" pitchFamily="18" charset="0"/>
              </a:defRPr>
            </a:lvl1pPr>
          </a:lstStyle>
          <a:p>
            <a:pPr>
              <a:defRPr/>
            </a:pPr>
            <a:endParaRPr lang="en-US"/>
          </a:p>
        </p:txBody>
      </p:sp>
      <p:sp>
        <p:nvSpPr>
          <p:cNvPr id="870403" name="Rectangle 3"/>
          <p:cNvSpPr>
            <a:spLocks noChangeArrowheads="1"/>
          </p:cNvSpPr>
          <p:nvPr/>
        </p:nvSpPr>
        <p:spPr bwMode="auto">
          <a:xfrm>
            <a:off x="0" y="6151563"/>
            <a:ext cx="9144000" cy="706437"/>
          </a:xfrm>
          <a:prstGeom prst="rect">
            <a:avLst/>
          </a:prstGeom>
          <a:solidFill>
            <a:srgbClr val="000000"/>
          </a:solidFill>
          <a:ln w="9525">
            <a:noFill/>
            <a:miter lim="800000"/>
            <a:headEnd/>
            <a:tailEnd/>
          </a:ln>
          <a:effectLst/>
        </p:spPr>
        <p:txBody>
          <a:bodyPr lIns="0" tIns="0" rIns="0" bIns="0" anchor="ctr">
            <a:spAutoFit/>
          </a:bodyPr>
          <a:lstStyle/>
          <a:p>
            <a:pPr>
              <a:defRPr/>
            </a:pPr>
            <a:endParaRPr lang="en-US">
              <a:latin typeface="Arial" charset="0"/>
            </a:endParaRPr>
          </a:p>
        </p:txBody>
      </p:sp>
      <p:sp>
        <p:nvSpPr>
          <p:cNvPr id="7172" name="Rectangle 4"/>
          <p:cNvSpPr>
            <a:spLocks noGrp="1" noChangeArrowheads="1"/>
          </p:cNvSpPr>
          <p:nvPr>
            <p:ph type="body" idx="1"/>
          </p:nvPr>
        </p:nvSpPr>
        <p:spPr bwMode="gray">
          <a:xfrm>
            <a:off x="355600" y="1371600"/>
            <a:ext cx="8407400" cy="44354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173" name="Rectangle 5"/>
          <p:cNvSpPr>
            <a:spLocks noGrp="1" noChangeArrowheads="1"/>
          </p:cNvSpPr>
          <p:nvPr>
            <p:ph type="title"/>
          </p:nvPr>
        </p:nvSpPr>
        <p:spPr bwMode="auto">
          <a:xfrm>
            <a:off x="338138" y="304800"/>
            <a:ext cx="8501062" cy="3841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870406" name="Rectangle 6"/>
          <p:cNvSpPr>
            <a:spLocks noChangeArrowheads="1"/>
          </p:cNvSpPr>
          <p:nvPr/>
        </p:nvSpPr>
        <p:spPr bwMode="ltGray">
          <a:xfrm>
            <a:off x="8153400" y="6405563"/>
            <a:ext cx="838200" cy="376237"/>
          </a:xfrm>
          <a:prstGeom prst="rect">
            <a:avLst/>
          </a:prstGeom>
          <a:noFill/>
          <a:ln w="9525">
            <a:noFill/>
            <a:miter lim="800000"/>
            <a:headEnd/>
            <a:tailEnd/>
          </a:ln>
          <a:effectLst/>
        </p:spPr>
        <p:txBody>
          <a:bodyPr lIns="0" tIns="0">
            <a:spAutoFit/>
          </a:bodyPr>
          <a:lstStyle/>
          <a:p>
            <a:pPr algn="r" eaLnBrk="0" hangingPunct="0">
              <a:lnSpc>
                <a:spcPts val="1300"/>
              </a:lnSpc>
              <a:spcBef>
                <a:spcPct val="0"/>
              </a:spcBef>
              <a:defRPr/>
            </a:pPr>
            <a:fld id="{BE45194D-331A-4C04-BC5F-945CF13A9E23}" type="slidenum">
              <a:rPr lang="en-US" sz="800" b="1">
                <a:solidFill>
                  <a:schemeClr val="bg1"/>
                </a:solidFill>
                <a:latin typeface="Arial" charset="0"/>
              </a:rPr>
              <a:pPr algn="r" eaLnBrk="0" hangingPunct="0">
                <a:lnSpc>
                  <a:spcPts val="1300"/>
                </a:lnSpc>
                <a:spcBef>
                  <a:spcPct val="0"/>
                </a:spcBef>
                <a:defRPr/>
              </a:pPr>
              <a:t>‹#›</a:t>
            </a:fld>
            <a:r>
              <a:rPr lang="en-US" sz="800" b="1">
                <a:solidFill>
                  <a:schemeClr val="bg1"/>
                </a:solidFill>
                <a:latin typeface="Arial" charset="0"/>
              </a:rPr>
              <a:t/>
            </a:r>
            <a:br>
              <a:rPr lang="en-US" sz="800" b="1">
                <a:solidFill>
                  <a:schemeClr val="bg1"/>
                </a:solidFill>
                <a:latin typeface="Arial" charset="0"/>
              </a:rPr>
            </a:br>
            <a:endParaRPr lang="en-US" sz="800" b="1">
              <a:solidFill>
                <a:schemeClr val="bg1"/>
              </a:solidFill>
              <a:latin typeface="Arial" charset="0"/>
            </a:endParaRPr>
          </a:p>
        </p:txBody>
      </p:sp>
      <p:sp>
        <p:nvSpPr>
          <p:cNvPr id="870407" name="Line 7"/>
          <p:cNvSpPr>
            <a:spLocks noChangeShapeType="1"/>
          </p:cNvSpPr>
          <p:nvPr/>
        </p:nvSpPr>
        <p:spPr bwMode="auto">
          <a:xfrm>
            <a:off x="300038" y="1143000"/>
            <a:ext cx="8501062" cy="1588"/>
          </a:xfrm>
          <a:prstGeom prst="line">
            <a:avLst/>
          </a:prstGeom>
          <a:noFill/>
          <a:ln w="6350">
            <a:solidFill>
              <a:schemeClr val="bg2"/>
            </a:solidFill>
            <a:round/>
            <a:headEnd/>
            <a:tailEnd/>
          </a:ln>
          <a:effectLst/>
        </p:spPr>
        <p:txBody>
          <a:bodyPr wrap="none" lIns="0" tIns="0" anchor="ctr"/>
          <a:lstStyle/>
          <a:p>
            <a:pPr>
              <a:defRPr/>
            </a:pPr>
            <a:endParaRPr lang="en-US">
              <a:latin typeface="Arial" charset="0"/>
            </a:endParaRPr>
          </a:p>
        </p:txBody>
      </p:sp>
      <p:pic>
        <p:nvPicPr>
          <p:cNvPr id="7176" name="Picture 8" descr="SEI_CMU_1Line_White"/>
          <p:cNvPicPr>
            <a:picLocks noChangeAspect="1" noChangeArrowheads="1"/>
          </p:cNvPicPr>
          <p:nvPr/>
        </p:nvPicPr>
        <p:blipFill>
          <a:blip r:embed="rId16" cstate="print"/>
          <a:srcRect/>
          <a:stretch>
            <a:fillRect/>
          </a:stretch>
        </p:blipFill>
        <p:spPr bwMode="white">
          <a:xfrm>
            <a:off x="228600" y="6321425"/>
            <a:ext cx="5657850" cy="350838"/>
          </a:xfrm>
          <a:prstGeom prst="rect">
            <a:avLst/>
          </a:prstGeom>
          <a:noFill/>
          <a:ln w="9525">
            <a:noFill/>
            <a:miter lim="800000"/>
            <a:headEnd/>
            <a:tailEnd/>
          </a:ln>
        </p:spPr>
      </p:pic>
      <p:sp>
        <p:nvSpPr>
          <p:cNvPr id="870409" name="Rectangle 9"/>
          <p:cNvSpPr>
            <a:spLocks noChangeArrowheads="1"/>
          </p:cNvSpPr>
          <p:nvPr/>
        </p:nvSpPr>
        <p:spPr bwMode="ltGray">
          <a:xfrm>
            <a:off x="6254750" y="6249988"/>
            <a:ext cx="2355850" cy="530915"/>
          </a:xfrm>
          <a:prstGeom prst="rect">
            <a:avLst/>
          </a:prstGeom>
          <a:noFill/>
          <a:ln w="9525">
            <a:noFill/>
            <a:miter lim="800000"/>
            <a:headEnd/>
            <a:tailEnd/>
          </a:ln>
          <a:effectLst/>
        </p:spPr>
        <p:txBody>
          <a:bodyPr lIns="45720" rIns="45720" anchor="ctr">
            <a:spAutoFit/>
          </a:bodyPr>
          <a:lstStyle/>
          <a:p>
            <a:pPr algn="l" eaLnBrk="0" hangingPunct="0">
              <a:spcBef>
                <a:spcPct val="0"/>
              </a:spcBef>
              <a:defRPr/>
            </a:pPr>
            <a:endParaRPr lang="en-US" sz="900" b="1" baseline="0" dirty="0" smtClean="0">
              <a:solidFill>
                <a:schemeClr val="bg1"/>
              </a:solidFill>
              <a:latin typeface="Arial" charset="0"/>
            </a:endParaRPr>
          </a:p>
          <a:p>
            <a:pPr algn="l" eaLnBrk="0" hangingPunct="0">
              <a:spcBef>
                <a:spcPct val="0"/>
              </a:spcBef>
              <a:defRPr/>
            </a:pPr>
            <a:r>
              <a:rPr lang="en-US" sz="900" b="1" baseline="0" dirty="0" smtClean="0">
                <a:solidFill>
                  <a:schemeClr val="bg1"/>
                </a:solidFill>
                <a:latin typeface="Arial" charset="0"/>
              </a:rPr>
              <a:t>Version 1.8.4</a:t>
            </a:r>
            <a:endParaRPr lang="en-US" sz="700" b="1" dirty="0">
              <a:solidFill>
                <a:schemeClr val="bg1"/>
              </a:solidFill>
              <a:latin typeface="Arial" charset="0"/>
            </a:endParaRPr>
          </a:p>
          <a:p>
            <a:pPr algn="l" eaLnBrk="0" hangingPunct="0">
              <a:lnSpc>
                <a:spcPct val="150000"/>
              </a:lnSpc>
              <a:spcBef>
                <a:spcPct val="0"/>
              </a:spcBef>
              <a:defRPr/>
            </a:pPr>
            <a:r>
              <a:rPr lang="en-US" sz="700" b="1" dirty="0">
                <a:solidFill>
                  <a:schemeClr val="bg1"/>
                </a:solidFill>
                <a:latin typeface="Arial" charset="0"/>
              </a:rPr>
              <a:t>© </a:t>
            </a:r>
            <a:r>
              <a:rPr lang="en-US" sz="700" b="1" dirty="0" smtClean="0">
                <a:solidFill>
                  <a:schemeClr val="bg1"/>
                </a:solidFill>
                <a:latin typeface="Arial" charset="0"/>
              </a:rPr>
              <a:t>2010 </a:t>
            </a:r>
            <a:r>
              <a:rPr lang="en-US" sz="700" b="1" dirty="0">
                <a:solidFill>
                  <a:schemeClr val="bg1"/>
                </a:solidFill>
                <a:latin typeface="Arial" charset="0"/>
              </a:rPr>
              <a:t>Carnegie Mellon University</a:t>
            </a:r>
            <a:endParaRPr lang="en-US" sz="700" dirty="0">
              <a:solidFill>
                <a:schemeClr val="bg1"/>
              </a:solidFill>
              <a:latin typeface="Arial" charset="0"/>
            </a:endParaRPr>
          </a:p>
        </p:txBody>
      </p:sp>
    </p:spTree>
  </p:cSld>
  <p:clrMap bg1="lt1" tx1="dk1" bg2="lt2" tx2="dk2" accent1="accent1" accent2="accent2" accent3="accent3" accent4="accent4" accent5="accent5" accent6="accent6" hlink="hlink" folHlink="folHlink"/>
  <p:sldLayoutIdLst>
    <p:sldLayoutId id="2147483815"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Lst>
  <p:transition/>
  <p:txStyles>
    <p:titleStyle>
      <a:lvl1pPr algn="l" rtl="0" eaLnBrk="1" fontAlgn="base" hangingPunct="1">
        <a:lnSpc>
          <a:spcPct val="90000"/>
        </a:lnSpc>
        <a:spcBef>
          <a:spcPct val="0"/>
        </a:spcBef>
        <a:spcAft>
          <a:spcPct val="0"/>
        </a:spcAft>
        <a:defRPr sz="2800" b="1">
          <a:solidFill>
            <a:schemeClr val="tx1"/>
          </a:solidFill>
          <a:latin typeface="+mj-lt"/>
          <a:ea typeface="+mj-ea"/>
          <a:cs typeface="+mj-cs"/>
        </a:defRPr>
      </a:lvl1pPr>
      <a:lvl2pPr algn="l" rtl="0" eaLnBrk="1" fontAlgn="base" hangingPunct="1">
        <a:lnSpc>
          <a:spcPct val="90000"/>
        </a:lnSpc>
        <a:spcBef>
          <a:spcPct val="0"/>
        </a:spcBef>
        <a:spcAft>
          <a:spcPct val="0"/>
        </a:spcAft>
        <a:defRPr sz="2800" b="1">
          <a:solidFill>
            <a:schemeClr val="tx1"/>
          </a:solidFill>
          <a:latin typeface="Arial" charset="0"/>
        </a:defRPr>
      </a:lvl2pPr>
      <a:lvl3pPr algn="l" rtl="0" eaLnBrk="1" fontAlgn="base" hangingPunct="1">
        <a:lnSpc>
          <a:spcPct val="90000"/>
        </a:lnSpc>
        <a:spcBef>
          <a:spcPct val="0"/>
        </a:spcBef>
        <a:spcAft>
          <a:spcPct val="0"/>
        </a:spcAft>
        <a:defRPr sz="2800" b="1">
          <a:solidFill>
            <a:schemeClr val="tx1"/>
          </a:solidFill>
          <a:latin typeface="Arial" charset="0"/>
        </a:defRPr>
      </a:lvl3pPr>
      <a:lvl4pPr algn="l" rtl="0" eaLnBrk="1" fontAlgn="base" hangingPunct="1">
        <a:lnSpc>
          <a:spcPct val="90000"/>
        </a:lnSpc>
        <a:spcBef>
          <a:spcPct val="0"/>
        </a:spcBef>
        <a:spcAft>
          <a:spcPct val="0"/>
        </a:spcAft>
        <a:defRPr sz="2800" b="1">
          <a:solidFill>
            <a:schemeClr val="tx1"/>
          </a:solidFill>
          <a:latin typeface="Arial" charset="0"/>
        </a:defRPr>
      </a:lvl4pPr>
      <a:lvl5pPr algn="l" rtl="0" eaLnBrk="1" fontAlgn="base" hangingPunct="1">
        <a:lnSpc>
          <a:spcPct val="90000"/>
        </a:lnSpc>
        <a:spcBef>
          <a:spcPct val="0"/>
        </a:spcBef>
        <a:spcAft>
          <a:spcPct val="0"/>
        </a:spcAft>
        <a:defRPr sz="2800" b="1">
          <a:solidFill>
            <a:schemeClr val="tx1"/>
          </a:solidFill>
          <a:latin typeface="Arial" charset="0"/>
        </a:defRPr>
      </a:lvl5pPr>
      <a:lvl6pPr marL="457200" algn="l" rtl="0" eaLnBrk="1" fontAlgn="base" hangingPunct="1">
        <a:lnSpc>
          <a:spcPct val="90000"/>
        </a:lnSpc>
        <a:spcBef>
          <a:spcPct val="0"/>
        </a:spcBef>
        <a:spcAft>
          <a:spcPct val="0"/>
        </a:spcAft>
        <a:defRPr sz="2800" b="1">
          <a:solidFill>
            <a:schemeClr val="tx1"/>
          </a:solidFill>
          <a:latin typeface="Arial" charset="0"/>
        </a:defRPr>
      </a:lvl6pPr>
      <a:lvl7pPr marL="914400" algn="l" rtl="0" eaLnBrk="1" fontAlgn="base" hangingPunct="1">
        <a:lnSpc>
          <a:spcPct val="90000"/>
        </a:lnSpc>
        <a:spcBef>
          <a:spcPct val="0"/>
        </a:spcBef>
        <a:spcAft>
          <a:spcPct val="0"/>
        </a:spcAft>
        <a:defRPr sz="2800" b="1">
          <a:solidFill>
            <a:schemeClr val="tx1"/>
          </a:solidFill>
          <a:latin typeface="Arial" charset="0"/>
        </a:defRPr>
      </a:lvl7pPr>
      <a:lvl8pPr marL="1371600" algn="l" rtl="0" eaLnBrk="1" fontAlgn="base" hangingPunct="1">
        <a:lnSpc>
          <a:spcPct val="90000"/>
        </a:lnSpc>
        <a:spcBef>
          <a:spcPct val="0"/>
        </a:spcBef>
        <a:spcAft>
          <a:spcPct val="0"/>
        </a:spcAft>
        <a:defRPr sz="2800" b="1">
          <a:solidFill>
            <a:schemeClr val="tx1"/>
          </a:solidFill>
          <a:latin typeface="Arial" charset="0"/>
        </a:defRPr>
      </a:lvl8pPr>
      <a:lvl9pPr marL="1828800" algn="l" rtl="0" eaLnBrk="1" fontAlgn="base" hangingPunct="1">
        <a:lnSpc>
          <a:spcPct val="90000"/>
        </a:lnSpc>
        <a:spcBef>
          <a:spcPct val="0"/>
        </a:spcBef>
        <a:spcAft>
          <a:spcPct val="0"/>
        </a:spcAft>
        <a:defRPr sz="2800" b="1">
          <a:solidFill>
            <a:schemeClr val="tx1"/>
          </a:solidFill>
          <a:latin typeface="Arial" charset="0"/>
        </a:defRPr>
      </a:lvl9pPr>
    </p:titleStyle>
    <p:bodyStyle>
      <a:lvl1pPr marL="342900" indent="-342900" algn="l" rtl="0" eaLnBrk="1" fontAlgn="base" hangingPunct="1">
        <a:spcBef>
          <a:spcPct val="0"/>
        </a:spcBef>
        <a:spcAft>
          <a:spcPct val="50000"/>
        </a:spcAft>
        <a:buSzPct val="70000"/>
        <a:buNone/>
        <a:defRPr sz="2000">
          <a:solidFill>
            <a:schemeClr val="tx1"/>
          </a:solidFill>
          <a:latin typeface="+mn-lt"/>
          <a:ea typeface="+mn-ea"/>
          <a:cs typeface="+mn-cs"/>
        </a:defRPr>
      </a:lvl1pPr>
      <a:lvl2pPr marL="742950" indent="-285750" algn="l" rtl="0" eaLnBrk="1" fontAlgn="base" hangingPunct="1">
        <a:spcBef>
          <a:spcPct val="0"/>
        </a:spcBef>
        <a:spcAft>
          <a:spcPct val="50000"/>
        </a:spcAft>
        <a:buSzPct val="90000"/>
        <a:buFont typeface="Times" pitchFamily="18" charset="0"/>
        <a:buChar char="•"/>
        <a:defRPr sz="1800">
          <a:solidFill>
            <a:srgbClr val="3F5367"/>
          </a:solidFill>
          <a:latin typeface="+mn-lt"/>
        </a:defRPr>
      </a:lvl2pPr>
      <a:lvl3pPr marL="1143000" indent="-228600" algn="l" rtl="0" eaLnBrk="1" fontAlgn="base" hangingPunct="1">
        <a:spcBef>
          <a:spcPct val="0"/>
        </a:spcBef>
        <a:spcAft>
          <a:spcPct val="50000"/>
        </a:spcAft>
        <a:buSzPct val="70000"/>
        <a:buFont typeface="Times" pitchFamily="18" charset="0"/>
        <a:buChar char="—"/>
        <a:defRPr sz="1800">
          <a:solidFill>
            <a:srgbClr val="3F5367"/>
          </a:solidFill>
          <a:latin typeface="+mn-lt"/>
        </a:defRPr>
      </a:lvl3pPr>
      <a:lvl4pPr marL="1600200" indent="-228600" algn="l" rtl="0" eaLnBrk="1" fontAlgn="base" hangingPunct="1">
        <a:spcBef>
          <a:spcPct val="0"/>
        </a:spcBef>
        <a:spcAft>
          <a:spcPct val="50000"/>
        </a:spcAft>
        <a:buSzPct val="70000"/>
        <a:buChar char="o"/>
        <a:defRPr sz="1800">
          <a:solidFill>
            <a:srgbClr val="727272"/>
          </a:solidFill>
          <a:latin typeface="+mn-lt"/>
        </a:defRPr>
      </a:lvl4pPr>
      <a:lvl5pPr marL="2057400" indent="-228600" algn="l" rtl="0" eaLnBrk="1" fontAlgn="base" hangingPunct="1">
        <a:spcBef>
          <a:spcPct val="0"/>
        </a:spcBef>
        <a:spcAft>
          <a:spcPct val="50000"/>
        </a:spcAft>
        <a:buSzPct val="70000"/>
        <a:buFont typeface="Times" pitchFamily="18" charset="0"/>
        <a:buChar char="–"/>
        <a:defRPr sz="1800">
          <a:solidFill>
            <a:srgbClr val="727272"/>
          </a:solidFill>
          <a:latin typeface="+mn-lt"/>
        </a:defRPr>
      </a:lvl5pPr>
      <a:lvl6pPr marL="25146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6pPr>
      <a:lvl7pPr marL="29718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7pPr>
      <a:lvl8pPr marL="34290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8pPr>
      <a:lvl9pPr marL="38862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5.wmf"/><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4267200" y="2293938"/>
            <a:ext cx="4267200" cy="707886"/>
          </a:xfrm>
        </p:spPr>
        <p:txBody>
          <a:bodyPr/>
          <a:lstStyle/>
          <a:p>
            <a:pPr eaLnBrk="1" hangingPunct="1"/>
            <a:r>
              <a:rPr lang="en-US" dirty="0" smtClean="0"/>
              <a:t>SMART-MP Workshop 1</a:t>
            </a:r>
            <a:br>
              <a:rPr lang="en-US" dirty="0" smtClean="0"/>
            </a:br>
            <a:r>
              <a:rPr lang="en-US" sz="1800" dirty="0" smtClean="0"/>
              <a:t>&lt;Organization&gt; - &lt;System&gt;</a:t>
            </a:r>
            <a:endParaRPr lang="en-US" dirty="0" smtClean="0"/>
          </a:p>
        </p:txBody>
      </p:sp>
      <p:sp>
        <p:nvSpPr>
          <p:cNvPr id="9219" name="Rectangle 5"/>
          <p:cNvSpPr>
            <a:spLocks noGrp="1" noChangeArrowheads="1"/>
          </p:cNvSpPr>
          <p:nvPr>
            <p:ph type="subTitle" idx="1"/>
          </p:nvPr>
        </p:nvSpPr>
        <p:spPr>
          <a:xfrm>
            <a:off x="4267200" y="4277532"/>
            <a:ext cx="4267200" cy="1369206"/>
          </a:xfrm>
        </p:spPr>
        <p:txBody>
          <a:bodyPr/>
          <a:lstStyle/>
          <a:p>
            <a:pPr marL="0" indent="0" eaLnBrk="1" hangingPunct="1">
              <a:buFontTx/>
              <a:buNone/>
            </a:pPr>
            <a:r>
              <a:rPr lang="en-US" dirty="0" smtClean="0"/>
              <a:t>[SMART Team Member 1 (e-mail)]</a:t>
            </a:r>
          </a:p>
          <a:p>
            <a:pPr marL="0" indent="0"/>
            <a:r>
              <a:rPr lang="en-US" dirty="0" smtClean="0"/>
              <a:t>[SMART Team Member 2 (e-mail)]</a:t>
            </a:r>
          </a:p>
          <a:p>
            <a:pPr marL="0" indent="0"/>
            <a:r>
              <a:rPr lang="en-US" dirty="0" smtClean="0"/>
              <a:t>[SMART Team Member 3 (e-mail)]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Checkpoint for Migration Feasibility</a:t>
            </a:r>
          </a:p>
        </p:txBody>
      </p:sp>
      <p:sp>
        <p:nvSpPr>
          <p:cNvPr id="21507" name="Rectangle 3"/>
          <p:cNvSpPr>
            <a:spLocks noGrp="1" noChangeArrowheads="1"/>
          </p:cNvSpPr>
          <p:nvPr>
            <p:ph type="body" idx="1"/>
          </p:nvPr>
        </p:nvSpPr>
        <p:spPr>
          <a:xfrm>
            <a:off x="4724400" y="1752600"/>
            <a:ext cx="4038600" cy="3124200"/>
          </a:xfrm>
        </p:spPr>
        <p:txBody>
          <a:bodyPr/>
          <a:lstStyle/>
          <a:p>
            <a:pPr marL="0" indent="0" eaLnBrk="1" hangingPunct="1">
              <a:buFontTx/>
              <a:buNone/>
            </a:pPr>
            <a:r>
              <a:rPr lang="en-US" dirty="0" smtClean="0"/>
              <a:t>Decision to continue with the process has to be made </a:t>
            </a:r>
          </a:p>
          <a:p>
            <a:pPr marL="0" indent="0" eaLnBrk="1" hangingPunct="1">
              <a:buFontTx/>
              <a:buNone/>
            </a:pPr>
            <a:r>
              <a:rPr lang="en-US" dirty="0" smtClean="0"/>
              <a:t>Potential outcomes at this point are</a:t>
            </a:r>
          </a:p>
          <a:p>
            <a:pPr marL="457200" lvl="1" indent="-223838" eaLnBrk="1" hangingPunct="1"/>
            <a:r>
              <a:rPr lang="en-US" dirty="0" smtClean="0"/>
              <a:t>The migration is initially feasible</a:t>
            </a:r>
          </a:p>
          <a:p>
            <a:pPr marL="457200" lvl="1" indent="-223838" eaLnBrk="1" hangingPunct="1"/>
            <a:r>
              <a:rPr lang="en-US" dirty="0" smtClean="0"/>
              <a:t>The migration has potential but requires additional information to make an informed decision </a:t>
            </a:r>
          </a:p>
          <a:p>
            <a:pPr marL="457200" lvl="1" indent="-223838" eaLnBrk="1" hangingPunct="1"/>
            <a:r>
              <a:rPr lang="en-US" dirty="0" smtClean="0"/>
              <a:t>The migration is not feasible</a:t>
            </a:r>
          </a:p>
          <a:p>
            <a:pPr marL="0" indent="0" eaLnBrk="1" hangingPunct="1">
              <a:buFontTx/>
              <a:buNone/>
            </a:pPr>
            <a:endParaRPr lang="en-US" dirty="0" smtClean="0"/>
          </a:p>
        </p:txBody>
      </p:sp>
      <p:pic>
        <p:nvPicPr>
          <p:cNvPr id="21508" name="Picture 5"/>
          <p:cNvPicPr>
            <a:picLocks noChangeAspect="1" noChangeArrowheads="1"/>
          </p:cNvPicPr>
          <p:nvPr/>
        </p:nvPicPr>
        <p:blipFill>
          <a:blip r:embed="rId3" cstate="print"/>
          <a:srcRect/>
          <a:stretch>
            <a:fillRect/>
          </a:stretch>
        </p:blipFill>
        <p:spPr bwMode="auto">
          <a:xfrm>
            <a:off x="381000" y="1219200"/>
            <a:ext cx="3873500" cy="4876800"/>
          </a:xfrm>
          <a:prstGeom prst="rect">
            <a:avLst/>
          </a:prstGeom>
          <a:noFill/>
          <a:ln w="6350">
            <a:noFill/>
            <a:miter lim="800000"/>
            <a:headEnd/>
            <a:tailEnd/>
          </a:ln>
        </p:spPr>
      </p:pic>
      <p:sp>
        <p:nvSpPr>
          <p:cNvPr id="7"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Define Candidate Services</a:t>
            </a:r>
          </a:p>
        </p:txBody>
      </p:sp>
      <p:sp>
        <p:nvSpPr>
          <p:cNvPr id="23555" name="Rectangle 3"/>
          <p:cNvSpPr>
            <a:spLocks noGrp="1" noChangeArrowheads="1"/>
          </p:cNvSpPr>
          <p:nvPr>
            <p:ph type="body" idx="1"/>
          </p:nvPr>
        </p:nvSpPr>
        <p:spPr>
          <a:xfrm>
            <a:off x="4495800" y="1371600"/>
            <a:ext cx="4267200" cy="4435475"/>
          </a:xfrm>
        </p:spPr>
        <p:txBody>
          <a:bodyPr/>
          <a:lstStyle/>
          <a:p>
            <a:pPr marL="0" indent="0" eaLnBrk="1" hangingPunct="1">
              <a:buFontTx/>
              <a:buNone/>
            </a:pPr>
            <a:r>
              <a:rPr lang="en-US" smtClean="0"/>
              <a:t>Select a small number of services, usually 3-4, from the initial list of candidate services </a:t>
            </a:r>
          </a:p>
          <a:p>
            <a:pPr marL="0" indent="0" eaLnBrk="1" hangingPunct="1">
              <a:buFontTx/>
              <a:buNone/>
            </a:pPr>
            <a:r>
              <a:rPr lang="en-US" smtClean="0"/>
              <a:t>For these candidate services, the end goal is to fully specify inputs and outputs</a:t>
            </a:r>
          </a:p>
        </p:txBody>
      </p:sp>
      <p:pic>
        <p:nvPicPr>
          <p:cNvPr id="23557" name="Picture 6"/>
          <p:cNvPicPr>
            <a:picLocks noChangeAspect="1" noChangeArrowheads="1"/>
          </p:cNvPicPr>
          <p:nvPr/>
        </p:nvPicPr>
        <p:blipFill>
          <a:blip r:embed="rId3" cstate="print"/>
          <a:srcRect/>
          <a:stretch>
            <a:fillRect/>
          </a:stretch>
        </p:blipFill>
        <p:spPr bwMode="auto">
          <a:xfrm>
            <a:off x="304800" y="1171575"/>
            <a:ext cx="3970338" cy="4924425"/>
          </a:xfrm>
          <a:prstGeom prst="rect">
            <a:avLst/>
          </a:prstGeom>
          <a:noFill/>
          <a:ln w="6350">
            <a:noFill/>
            <a:miter lim="800000"/>
            <a:headEnd/>
            <a:tailEnd/>
          </a:ln>
        </p:spPr>
      </p:pic>
      <p:sp>
        <p:nvSpPr>
          <p:cNvPr id="7"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Describe Existing Capability</a:t>
            </a:r>
          </a:p>
        </p:txBody>
      </p:sp>
      <p:pic>
        <p:nvPicPr>
          <p:cNvPr id="25604" name="Picture 16"/>
          <p:cNvPicPr>
            <a:picLocks noChangeAspect="1" noChangeArrowheads="1"/>
          </p:cNvPicPr>
          <p:nvPr/>
        </p:nvPicPr>
        <p:blipFill>
          <a:blip r:embed="rId3" cstate="print"/>
          <a:srcRect/>
          <a:stretch>
            <a:fillRect/>
          </a:stretch>
        </p:blipFill>
        <p:spPr bwMode="auto">
          <a:xfrm>
            <a:off x="304800" y="1219200"/>
            <a:ext cx="4056063" cy="4924425"/>
          </a:xfrm>
          <a:prstGeom prst="rect">
            <a:avLst/>
          </a:prstGeom>
          <a:noFill/>
          <a:ln w="6350">
            <a:noFill/>
            <a:miter lim="800000"/>
            <a:headEnd/>
            <a:tailEnd/>
          </a:ln>
        </p:spPr>
      </p:pic>
      <p:sp>
        <p:nvSpPr>
          <p:cNvPr id="25605" name="Rectangle 17"/>
          <p:cNvSpPr>
            <a:spLocks noChangeArrowheads="1"/>
          </p:cNvSpPr>
          <p:nvPr/>
        </p:nvSpPr>
        <p:spPr bwMode="gray">
          <a:xfrm>
            <a:off x="4648200" y="1447800"/>
            <a:ext cx="4114800" cy="4419600"/>
          </a:xfrm>
          <a:prstGeom prst="rect">
            <a:avLst/>
          </a:prstGeom>
          <a:noFill/>
          <a:ln w="9525">
            <a:noFill/>
            <a:miter lim="800000"/>
            <a:headEnd/>
            <a:tailEnd/>
          </a:ln>
        </p:spPr>
        <p:txBody>
          <a:bodyPr lIns="0" tIns="0" rIns="0" bIns="0"/>
          <a:lstStyle/>
          <a:p>
            <a:pPr algn="l">
              <a:lnSpc>
                <a:spcPct val="90000"/>
              </a:lnSpc>
              <a:spcBef>
                <a:spcPct val="0"/>
              </a:spcBef>
              <a:spcAft>
                <a:spcPct val="50000"/>
              </a:spcAft>
              <a:buSzPct val="70000"/>
            </a:pPr>
            <a:r>
              <a:rPr lang="en-US" sz="1800" dirty="0"/>
              <a:t>Obtain descriptive data about </a:t>
            </a:r>
            <a:r>
              <a:rPr lang="en-US" sz="1800" dirty="0" smtClean="0"/>
              <a:t>legacy system components</a:t>
            </a:r>
            <a:endParaRPr lang="en-US" sz="1800" dirty="0"/>
          </a:p>
          <a:p>
            <a:pPr marL="346075" lvl="1" indent="-231775" algn="l">
              <a:lnSpc>
                <a:spcPct val="90000"/>
              </a:lnSpc>
              <a:spcBef>
                <a:spcPct val="0"/>
              </a:spcBef>
              <a:spcAft>
                <a:spcPct val="50000"/>
              </a:spcAft>
              <a:buSzPct val="90000"/>
              <a:buFont typeface="Times" pitchFamily="18" charset="0"/>
              <a:buChar char="•"/>
            </a:pPr>
            <a:r>
              <a:rPr lang="en-US" sz="1600" dirty="0" smtClean="0">
                <a:solidFill>
                  <a:srgbClr val="3F5367"/>
                </a:solidFill>
              </a:rPr>
              <a:t>Name</a:t>
            </a:r>
            <a:r>
              <a:rPr lang="en-US" sz="1600" dirty="0">
                <a:solidFill>
                  <a:srgbClr val="3F5367"/>
                </a:solidFill>
              </a:rPr>
              <a:t>, function, size, language, operating platform, </a:t>
            </a:r>
            <a:r>
              <a:rPr lang="en-US" sz="1600" dirty="0" smtClean="0">
                <a:solidFill>
                  <a:srgbClr val="3F5367"/>
                </a:solidFill>
              </a:rPr>
              <a:t>age, </a:t>
            </a:r>
            <a:r>
              <a:rPr lang="en-US" sz="1600" dirty="0">
                <a:solidFill>
                  <a:srgbClr val="3F5367"/>
                </a:solidFill>
              </a:rPr>
              <a:t>etc. </a:t>
            </a:r>
          </a:p>
          <a:p>
            <a:pPr algn="l">
              <a:lnSpc>
                <a:spcPct val="90000"/>
              </a:lnSpc>
              <a:spcBef>
                <a:spcPct val="0"/>
              </a:spcBef>
              <a:spcAft>
                <a:spcPct val="50000"/>
              </a:spcAft>
              <a:buSzPct val="70000"/>
            </a:pPr>
            <a:r>
              <a:rPr lang="en-US" sz="1800" dirty="0"/>
              <a:t>Question technical personnel about</a:t>
            </a:r>
          </a:p>
          <a:p>
            <a:pPr marL="346075" lvl="1" indent="-231775" algn="l">
              <a:lnSpc>
                <a:spcPct val="90000"/>
              </a:lnSpc>
              <a:spcBef>
                <a:spcPct val="0"/>
              </a:spcBef>
              <a:spcAft>
                <a:spcPct val="50000"/>
              </a:spcAft>
              <a:buSzPct val="90000"/>
              <a:buFont typeface="Times" pitchFamily="18" charset="0"/>
              <a:buChar char="•"/>
            </a:pPr>
            <a:r>
              <a:rPr lang="en-US" sz="1600" dirty="0">
                <a:solidFill>
                  <a:srgbClr val="3F5367"/>
                </a:solidFill>
              </a:rPr>
              <a:t>Architecture and design paradigms</a:t>
            </a:r>
          </a:p>
          <a:p>
            <a:pPr marL="346075" lvl="1" indent="-231775" algn="l">
              <a:lnSpc>
                <a:spcPct val="90000"/>
              </a:lnSpc>
              <a:spcBef>
                <a:spcPct val="0"/>
              </a:spcBef>
              <a:spcAft>
                <a:spcPct val="50000"/>
              </a:spcAft>
              <a:buSzPct val="90000"/>
              <a:buFont typeface="Times" pitchFamily="18" charset="0"/>
              <a:buChar char="•"/>
            </a:pPr>
            <a:r>
              <a:rPr lang="en-US" sz="1600" dirty="0" smtClean="0">
                <a:solidFill>
                  <a:srgbClr val="3F5367"/>
                </a:solidFill>
              </a:rPr>
              <a:t>Complexity</a:t>
            </a:r>
          </a:p>
          <a:p>
            <a:pPr marL="346075" lvl="1" indent="-231775" algn="l">
              <a:lnSpc>
                <a:spcPct val="90000"/>
              </a:lnSpc>
              <a:spcBef>
                <a:spcPct val="0"/>
              </a:spcBef>
              <a:spcAft>
                <a:spcPct val="50000"/>
              </a:spcAft>
              <a:buSzPct val="90000"/>
              <a:buFont typeface="Times" pitchFamily="18" charset="0"/>
              <a:buChar char="•"/>
            </a:pPr>
            <a:r>
              <a:rPr lang="en-US" sz="1600" dirty="0" smtClean="0">
                <a:solidFill>
                  <a:srgbClr val="3F5367"/>
                </a:solidFill>
              </a:rPr>
              <a:t>Interfaces to other systems</a:t>
            </a:r>
            <a:endParaRPr lang="en-US" sz="1600" dirty="0">
              <a:solidFill>
                <a:srgbClr val="3F5367"/>
              </a:solidFill>
            </a:endParaRPr>
          </a:p>
          <a:p>
            <a:pPr marL="346075" lvl="1" indent="-231775" algn="l">
              <a:lnSpc>
                <a:spcPct val="90000"/>
              </a:lnSpc>
              <a:spcBef>
                <a:spcPct val="0"/>
              </a:spcBef>
              <a:spcAft>
                <a:spcPct val="50000"/>
              </a:spcAft>
              <a:buSzPct val="90000"/>
              <a:buFont typeface="Times" pitchFamily="18" charset="0"/>
              <a:buChar char="•"/>
            </a:pPr>
            <a:r>
              <a:rPr lang="en-US" sz="1600" dirty="0">
                <a:solidFill>
                  <a:srgbClr val="3F5367"/>
                </a:solidFill>
              </a:rPr>
              <a:t>Quality of documentation</a:t>
            </a:r>
          </a:p>
          <a:p>
            <a:pPr marL="346075" lvl="1" indent="-231775" algn="l">
              <a:lnSpc>
                <a:spcPct val="90000"/>
              </a:lnSpc>
              <a:spcBef>
                <a:spcPct val="0"/>
              </a:spcBef>
              <a:spcAft>
                <a:spcPct val="50000"/>
              </a:spcAft>
              <a:buSzPct val="90000"/>
              <a:buFont typeface="Times" pitchFamily="18" charset="0"/>
              <a:buChar char="•"/>
            </a:pPr>
            <a:r>
              <a:rPr lang="en-US" sz="1600" dirty="0" smtClean="0">
                <a:solidFill>
                  <a:srgbClr val="3F5367"/>
                </a:solidFill>
              </a:rPr>
              <a:t>Dependencies on external components</a:t>
            </a:r>
            <a:endParaRPr lang="en-US" sz="1600" dirty="0">
              <a:solidFill>
                <a:srgbClr val="3F5367"/>
              </a:solidFill>
            </a:endParaRPr>
          </a:p>
          <a:p>
            <a:pPr algn="l">
              <a:lnSpc>
                <a:spcPct val="90000"/>
              </a:lnSpc>
              <a:spcBef>
                <a:spcPct val="0"/>
              </a:spcBef>
              <a:spcAft>
                <a:spcPct val="50000"/>
              </a:spcAft>
              <a:buSzPct val="70000"/>
            </a:pPr>
            <a:r>
              <a:rPr lang="en-US" sz="1800" dirty="0"/>
              <a:t>Gather data about</a:t>
            </a:r>
          </a:p>
          <a:p>
            <a:pPr marL="346075" lvl="1" indent="-231775" algn="l">
              <a:lnSpc>
                <a:spcPct val="90000"/>
              </a:lnSpc>
              <a:spcBef>
                <a:spcPct val="0"/>
              </a:spcBef>
              <a:spcAft>
                <a:spcPct val="50000"/>
              </a:spcAft>
              <a:buSzPct val="90000"/>
              <a:buFont typeface="Times" pitchFamily="18" charset="0"/>
              <a:buChar char="•"/>
            </a:pPr>
            <a:r>
              <a:rPr lang="en-US" sz="1600" dirty="0">
                <a:solidFill>
                  <a:srgbClr val="3F5367"/>
                </a:solidFill>
              </a:rPr>
              <a:t>Quality, maturity, existing problems</a:t>
            </a:r>
          </a:p>
          <a:p>
            <a:pPr marL="346075" lvl="1" indent="-231775" algn="l">
              <a:lnSpc>
                <a:spcPct val="90000"/>
              </a:lnSpc>
              <a:spcBef>
                <a:spcPct val="0"/>
              </a:spcBef>
              <a:spcAft>
                <a:spcPct val="50000"/>
              </a:spcAft>
              <a:buSzPct val="90000"/>
              <a:buFont typeface="Times" pitchFamily="18" charset="0"/>
              <a:buChar char="•"/>
            </a:pPr>
            <a:r>
              <a:rPr lang="en-US" sz="1600" dirty="0">
                <a:solidFill>
                  <a:srgbClr val="3F5367"/>
                </a:solidFill>
              </a:rPr>
              <a:t>Change history</a:t>
            </a:r>
          </a:p>
          <a:p>
            <a:pPr marL="346075" lvl="1" indent="-231775" algn="l">
              <a:lnSpc>
                <a:spcPct val="90000"/>
              </a:lnSpc>
              <a:spcBef>
                <a:spcPct val="0"/>
              </a:spcBef>
              <a:spcAft>
                <a:spcPct val="50000"/>
              </a:spcAft>
              <a:buSzPct val="90000"/>
              <a:buFont typeface="Times" pitchFamily="18" charset="0"/>
              <a:buChar char="•"/>
            </a:pPr>
            <a:r>
              <a:rPr lang="en-US" sz="1600" dirty="0">
                <a:solidFill>
                  <a:srgbClr val="3F5367"/>
                </a:solidFill>
              </a:rPr>
              <a:t>User satisfaction</a:t>
            </a:r>
          </a:p>
        </p:txBody>
      </p:sp>
      <p:sp>
        <p:nvSpPr>
          <p:cNvPr id="7"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Describe Target SOA Environment</a:t>
            </a:r>
          </a:p>
        </p:txBody>
      </p:sp>
      <p:pic>
        <p:nvPicPr>
          <p:cNvPr id="28675" name="Picture 15"/>
          <p:cNvPicPr>
            <a:picLocks noChangeAspect="1" noChangeArrowheads="1"/>
          </p:cNvPicPr>
          <p:nvPr/>
        </p:nvPicPr>
        <p:blipFill>
          <a:blip r:embed="rId3" cstate="print"/>
          <a:srcRect/>
          <a:stretch>
            <a:fillRect/>
          </a:stretch>
        </p:blipFill>
        <p:spPr bwMode="auto">
          <a:xfrm>
            <a:off x="314325" y="1190625"/>
            <a:ext cx="4370388" cy="4924425"/>
          </a:xfrm>
          <a:prstGeom prst="rect">
            <a:avLst/>
          </a:prstGeom>
          <a:noFill/>
          <a:ln w="6350">
            <a:noFill/>
            <a:miter lim="800000"/>
            <a:headEnd/>
            <a:tailEnd/>
          </a:ln>
        </p:spPr>
      </p:pic>
      <p:sp>
        <p:nvSpPr>
          <p:cNvPr id="28676" name="Rectangle 16"/>
          <p:cNvSpPr>
            <a:spLocks noChangeArrowheads="1"/>
          </p:cNvSpPr>
          <p:nvPr/>
        </p:nvSpPr>
        <p:spPr bwMode="gray">
          <a:xfrm>
            <a:off x="4965700" y="1492250"/>
            <a:ext cx="3743325" cy="4183063"/>
          </a:xfrm>
          <a:prstGeom prst="rect">
            <a:avLst/>
          </a:prstGeom>
          <a:noFill/>
          <a:ln w="9525">
            <a:noFill/>
            <a:miter lim="800000"/>
            <a:headEnd/>
            <a:tailEnd/>
          </a:ln>
        </p:spPr>
        <p:txBody>
          <a:bodyPr lIns="0" tIns="0" rIns="0" bIns="0"/>
          <a:lstStyle/>
          <a:p>
            <a:pPr marL="233363" indent="-233363" algn="l">
              <a:spcBef>
                <a:spcPct val="0"/>
              </a:spcBef>
              <a:spcAft>
                <a:spcPct val="50000"/>
              </a:spcAft>
              <a:buSzPct val="70000"/>
              <a:buFontTx/>
              <a:buChar char="•"/>
            </a:pPr>
            <a:r>
              <a:rPr lang="en-US" dirty="0"/>
              <a:t>Identify the impact of specific technologies, standards, and guidelines for service implementation</a:t>
            </a:r>
          </a:p>
          <a:p>
            <a:pPr marL="233363" indent="-233363" algn="l">
              <a:spcBef>
                <a:spcPct val="0"/>
              </a:spcBef>
              <a:spcAft>
                <a:spcPct val="50000"/>
              </a:spcAft>
              <a:buSzPct val="70000"/>
              <a:buFontTx/>
              <a:buChar char="•"/>
            </a:pPr>
            <a:r>
              <a:rPr lang="en-US" dirty="0"/>
              <a:t>Determine state of target SOA environment</a:t>
            </a:r>
          </a:p>
          <a:p>
            <a:pPr marL="233363" indent="-233363" algn="l">
              <a:spcBef>
                <a:spcPct val="0"/>
              </a:spcBef>
              <a:spcAft>
                <a:spcPct val="50000"/>
              </a:spcAft>
              <a:buSzPct val="70000"/>
              <a:buFontTx/>
              <a:buChar char="•"/>
            </a:pPr>
            <a:r>
              <a:rPr lang="en-US" dirty="0"/>
              <a:t>Identify how services would interact with the SOA environment</a:t>
            </a:r>
          </a:p>
          <a:p>
            <a:pPr marL="233363" indent="-233363" algn="l">
              <a:spcBef>
                <a:spcPct val="0"/>
              </a:spcBef>
              <a:spcAft>
                <a:spcPct val="50000"/>
              </a:spcAft>
              <a:buSzPct val="70000"/>
              <a:buFontTx/>
              <a:buChar char="•"/>
            </a:pPr>
            <a:r>
              <a:rPr lang="en-US" dirty="0"/>
              <a:t>Determine </a:t>
            </a:r>
            <a:r>
              <a:rPr lang="en-US" dirty="0" err="1"/>
              <a:t>QoS</a:t>
            </a:r>
            <a:r>
              <a:rPr lang="en-US" dirty="0"/>
              <a:t> expectations and execution environment for services</a:t>
            </a:r>
          </a:p>
        </p:txBody>
      </p:sp>
      <p:sp>
        <p:nvSpPr>
          <p:cNvPr id="7"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Analyze the Gap</a:t>
            </a:r>
          </a:p>
        </p:txBody>
      </p:sp>
      <p:sp>
        <p:nvSpPr>
          <p:cNvPr id="32771" name="Rectangle 15"/>
          <p:cNvSpPr>
            <a:spLocks noChangeArrowheads="1"/>
          </p:cNvSpPr>
          <p:nvPr/>
        </p:nvSpPr>
        <p:spPr bwMode="auto">
          <a:xfrm>
            <a:off x="4946650" y="2005013"/>
            <a:ext cx="3835400" cy="1631216"/>
          </a:xfrm>
          <a:prstGeom prst="rect">
            <a:avLst/>
          </a:prstGeom>
          <a:noFill/>
          <a:ln w="6350">
            <a:noFill/>
            <a:miter lim="800000"/>
            <a:headEnd/>
            <a:tailEnd/>
          </a:ln>
        </p:spPr>
        <p:txBody>
          <a:bodyPr>
            <a:spAutoFit/>
          </a:bodyPr>
          <a:lstStyle/>
          <a:p>
            <a:pPr algn="l"/>
            <a:r>
              <a:rPr lang="en-US" dirty="0"/>
              <a:t>Define effort, risk and cost to </a:t>
            </a:r>
            <a:r>
              <a:rPr lang="en-US" dirty="0" smtClean="0"/>
              <a:t>migrate legacy components, </a:t>
            </a:r>
            <a:r>
              <a:rPr lang="en-US" dirty="0"/>
              <a:t>given candidate service requirements and target SOA </a:t>
            </a:r>
            <a:r>
              <a:rPr lang="en-US" dirty="0" smtClean="0"/>
              <a:t>characteristics</a:t>
            </a:r>
            <a:endParaRPr lang="en-US" dirty="0"/>
          </a:p>
        </p:txBody>
      </p:sp>
      <p:pic>
        <p:nvPicPr>
          <p:cNvPr id="32772" name="Picture 16"/>
          <p:cNvPicPr>
            <a:picLocks noChangeAspect="1" noChangeArrowheads="1"/>
          </p:cNvPicPr>
          <p:nvPr/>
        </p:nvPicPr>
        <p:blipFill>
          <a:blip r:embed="rId3" cstate="print"/>
          <a:srcRect/>
          <a:stretch>
            <a:fillRect/>
          </a:stretch>
        </p:blipFill>
        <p:spPr bwMode="auto">
          <a:xfrm>
            <a:off x="298450" y="1189038"/>
            <a:ext cx="4084638" cy="4962525"/>
          </a:xfrm>
          <a:prstGeom prst="rect">
            <a:avLst/>
          </a:prstGeom>
          <a:noFill/>
          <a:ln w="6350">
            <a:noFill/>
            <a:miter lim="800000"/>
            <a:headEnd/>
            <a:tailEnd/>
          </a:ln>
        </p:spPr>
      </p:pic>
      <p:sp>
        <p:nvSpPr>
          <p:cNvPr id="7"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Develop Migration Strategy</a:t>
            </a:r>
          </a:p>
        </p:txBody>
      </p:sp>
      <p:sp>
        <p:nvSpPr>
          <p:cNvPr id="34819" name="Text Box 17"/>
          <p:cNvSpPr txBox="1">
            <a:spLocks noChangeArrowheads="1"/>
          </p:cNvSpPr>
          <p:nvPr/>
        </p:nvSpPr>
        <p:spPr bwMode="auto">
          <a:xfrm>
            <a:off x="4814888" y="1220788"/>
            <a:ext cx="3979862" cy="4856162"/>
          </a:xfrm>
          <a:prstGeom prst="rect">
            <a:avLst/>
          </a:prstGeom>
          <a:noFill/>
          <a:ln w="6350">
            <a:noFill/>
            <a:miter lim="800000"/>
            <a:headEnd/>
            <a:tailEnd/>
          </a:ln>
        </p:spPr>
        <p:txBody>
          <a:bodyPr>
            <a:spAutoFit/>
          </a:bodyPr>
          <a:lstStyle/>
          <a:p>
            <a:pPr algn="l"/>
            <a:r>
              <a:rPr lang="en-US" dirty="0" smtClean="0"/>
              <a:t>Develop a migration strategy that that makes sense for the organization and addresses the identified migration issues, e.g.</a:t>
            </a:r>
          </a:p>
          <a:p>
            <a:pPr marL="344488" lvl="1" indent="-230188" algn="l">
              <a:spcBef>
                <a:spcPts val="0"/>
              </a:spcBef>
              <a:buFontTx/>
              <a:buChar char="•"/>
            </a:pPr>
            <a:r>
              <a:rPr lang="en-US" sz="1600" dirty="0" smtClean="0">
                <a:solidFill>
                  <a:srgbClr val="3F5367"/>
                </a:solidFill>
              </a:rPr>
              <a:t>Feasibility, risk and options for proceeding with the migration effort</a:t>
            </a:r>
          </a:p>
          <a:p>
            <a:pPr marL="344488" lvl="1" indent="-230188" algn="l">
              <a:spcBef>
                <a:spcPts val="0"/>
              </a:spcBef>
              <a:buFontTx/>
              <a:buChar char="•"/>
            </a:pPr>
            <a:r>
              <a:rPr lang="en-US" sz="1600" dirty="0" smtClean="0">
                <a:solidFill>
                  <a:srgbClr val="3F5367"/>
                </a:solidFill>
              </a:rPr>
              <a:t>Identification of a pilot project</a:t>
            </a:r>
          </a:p>
          <a:p>
            <a:pPr marL="344488" lvl="1" indent="-230188" algn="l">
              <a:spcBef>
                <a:spcPts val="0"/>
              </a:spcBef>
              <a:buFontTx/>
              <a:buChar char="•"/>
            </a:pPr>
            <a:r>
              <a:rPr lang="en-US" sz="1600" dirty="0" smtClean="0">
                <a:solidFill>
                  <a:srgbClr val="3F5367"/>
                </a:solidFill>
              </a:rPr>
              <a:t>Order in which to create additional services</a:t>
            </a:r>
          </a:p>
          <a:p>
            <a:pPr marL="344488" lvl="1" indent="-230188" algn="l">
              <a:spcBef>
                <a:spcPts val="0"/>
              </a:spcBef>
              <a:buFontTx/>
              <a:buChar char="•"/>
            </a:pPr>
            <a:r>
              <a:rPr lang="en-US" sz="1600" dirty="0" smtClean="0">
                <a:solidFill>
                  <a:srgbClr val="3F5367"/>
                </a:solidFill>
              </a:rPr>
              <a:t>Guidelines for identification and creation of services</a:t>
            </a:r>
          </a:p>
          <a:p>
            <a:pPr marL="344488" lvl="1" indent="-230188" algn="l">
              <a:spcBef>
                <a:spcPts val="0"/>
              </a:spcBef>
              <a:buFontTx/>
              <a:buChar char="•"/>
            </a:pPr>
            <a:r>
              <a:rPr lang="en-US" sz="1600" dirty="0" smtClean="0">
                <a:solidFill>
                  <a:srgbClr val="3F5367"/>
                </a:solidFill>
              </a:rPr>
              <a:t>Options for source of service implementation code</a:t>
            </a:r>
          </a:p>
          <a:p>
            <a:pPr marL="344488" lvl="1" indent="-230188" algn="l">
              <a:spcBef>
                <a:spcPts val="0"/>
              </a:spcBef>
              <a:buFontTx/>
              <a:buChar char="•"/>
            </a:pPr>
            <a:r>
              <a:rPr lang="en-US" sz="1600" dirty="0" smtClean="0">
                <a:solidFill>
                  <a:srgbClr val="3F5367"/>
                </a:solidFill>
              </a:rPr>
              <a:t>Mechanisms for providing service functionality</a:t>
            </a:r>
          </a:p>
          <a:p>
            <a:pPr marL="344488" lvl="1" indent="-230188" algn="l">
              <a:spcBef>
                <a:spcPts val="0"/>
              </a:spcBef>
              <a:buFontTx/>
              <a:buChar char="•"/>
            </a:pPr>
            <a:r>
              <a:rPr lang="en-US" sz="1600" dirty="0" smtClean="0">
                <a:solidFill>
                  <a:srgbClr val="3F5367"/>
                </a:solidFill>
              </a:rPr>
              <a:t>Specific migration paths to follow</a:t>
            </a:r>
          </a:p>
          <a:p>
            <a:pPr marL="344488" lvl="1" indent="-230188" algn="l">
              <a:spcBef>
                <a:spcPts val="0"/>
              </a:spcBef>
              <a:buFontTx/>
              <a:buChar char="•"/>
            </a:pPr>
            <a:r>
              <a:rPr lang="en-US" sz="1600" dirty="0" smtClean="0">
                <a:solidFill>
                  <a:srgbClr val="3F5367"/>
                </a:solidFill>
              </a:rPr>
              <a:t>Needs for additional information, training, technology evaluation</a:t>
            </a:r>
            <a:r>
              <a:rPr lang="en-US" sz="1800" dirty="0" smtClean="0">
                <a:solidFill>
                  <a:srgbClr val="3F5367"/>
                </a:solidFill>
              </a:rPr>
              <a:t>, …</a:t>
            </a:r>
            <a:endParaRPr lang="en-US" dirty="0" smtClean="0"/>
          </a:p>
        </p:txBody>
      </p:sp>
      <p:pic>
        <p:nvPicPr>
          <p:cNvPr id="34820" name="Picture 19"/>
          <p:cNvPicPr>
            <a:picLocks noChangeAspect="1" noChangeArrowheads="1"/>
          </p:cNvPicPr>
          <p:nvPr/>
        </p:nvPicPr>
        <p:blipFill>
          <a:blip r:embed="rId3" cstate="print"/>
          <a:srcRect/>
          <a:stretch>
            <a:fillRect/>
          </a:stretch>
        </p:blipFill>
        <p:spPr bwMode="auto">
          <a:xfrm>
            <a:off x="328613" y="1174750"/>
            <a:ext cx="4084637" cy="4981575"/>
          </a:xfrm>
          <a:prstGeom prst="rect">
            <a:avLst/>
          </a:prstGeom>
          <a:noFill/>
          <a:ln w="6350">
            <a:noFill/>
            <a:miter lim="800000"/>
            <a:headEnd/>
            <a:tailEnd/>
          </a:ln>
        </p:spPr>
      </p:pic>
      <p:sp>
        <p:nvSpPr>
          <p:cNvPr id="7"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pPr eaLnBrk="1" hangingPunct="1"/>
            <a:r>
              <a:rPr lang="en-US" dirty="0" smtClean="0"/>
              <a:t>SMART Interview Guide (SMIG)</a:t>
            </a:r>
          </a:p>
        </p:txBody>
      </p:sp>
      <p:sp>
        <p:nvSpPr>
          <p:cNvPr id="1102851" name="AutoShape 3"/>
          <p:cNvSpPr>
            <a:spLocks noChangeArrowheads="1"/>
          </p:cNvSpPr>
          <p:nvPr/>
        </p:nvSpPr>
        <p:spPr bwMode="auto">
          <a:xfrm>
            <a:off x="533400" y="2362200"/>
            <a:ext cx="5029200" cy="2667000"/>
          </a:xfrm>
          <a:prstGeom prst="wedgeEllipseCallout">
            <a:avLst>
              <a:gd name="adj1" fmla="val 61204"/>
              <a:gd name="adj2" fmla="val -41486"/>
            </a:avLst>
          </a:prstGeom>
          <a:noFill/>
          <a:ln w="38100">
            <a:solidFill>
              <a:srgbClr val="CC3300"/>
            </a:solidFill>
            <a:miter lim="800000"/>
            <a:headEnd/>
            <a:tailEnd/>
          </a:ln>
        </p:spPr>
        <p:txBody>
          <a:bodyPr lIns="102692" tIns="51346" rIns="102692" bIns="51346" anchor="ctr"/>
          <a:lstStyle/>
          <a:p>
            <a:pPr defTabSz="1027113">
              <a:spcBef>
                <a:spcPct val="0"/>
              </a:spcBef>
            </a:pPr>
            <a:endParaRPr lang="en-US" sz="1800" b="1"/>
          </a:p>
        </p:txBody>
      </p:sp>
      <p:sp>
        <p:nvSpPr>
          <p:cNvPr id="174084" name="Rectangle 4"/>
          <p:cNvSpPr>
            <a:spLocks noChangeArrowheads="1"/>
          </p:cNvSpPr>
          <p:nvPr/>
        </p:nvSpPr>
        <p:spPr bwMode="auto">
          <a:xfrm>
            <a:off x="304800" y="1257300"/>
            <a:ext cx="8458200" cy="1027113"/>
          </a:xfrm>
          <a:prstGeom prst="rect">
            <a:avLst/>
          </a:prstGeom>
          <a:noFill/>
          <a:ln w="12700">
            <a:noFill/>
            <a:miter lim="800000"/>
            <a:headEnd/>
            <a:tailEnd/>
          </a:ln>
        </p:spPr>
        <p:txBody>
          <a:bodyPr lIns="102692" tIns="51346" rIns="102692" bIns="51346">
            <a:spAutoFit/>
          </a:bodyPr>
          <a:lstStyle/>
          <a:p>
            <a:pPr algn="l" defTabSz="1027113">
              <a:spcBef>
                <a:spcPct val="0"/>
              </a:spcBef>
            </a:pPr>
            <a:r>
              <a:rPr lang="en-US" dirty="0" smtClean="0"/>
              <a:t>62 categories of questions that gather information about the migration context, the targeted legacy system(s), the candidate services, and the target SOA environment</a:t>
            </a:r>
            <a:endParaRPr lang="en-US" dirty="0"/>
          </a:p>
        </p:txBody>
      </p:sp>
      <p:sp>
        <p:nvSpPr>
          <p:cNvPr id="174086" name="Rectangle 6"/>
          <p:cNvSpPr>
            <a:spLocks noChangeArrowheads="1"/>
          </p:cNvSpPr>
          <p:nvPr/>
        </p:nvSpPr>
        <p:spPr bwMode="auto">
          <a:xfrm>
            <a:off x="5715000" y="3771900"/>
            <a:ext cx="2895600" cy="2258131"/>
          </a:xfrm>
          <a:prstGeom prst="rect">
            <a:avLst/>
          </a:prstGeom>
          <a:noFill/>
          <a:ln w="12700">
            <a:noFill/>
            <a:miter lim="800000"/>
            <a:headEnd/>
            <a:tailEnd/>
          </a:ln>
        </p:spPr>
        <p:txBody>
          <a:bodyPr lIns="102692" tIns="51346" rIns="102692" bIns="51346">
            <a:spAutoFit/>
          </a:bodyPr>
          <a:lstStyle/>
          <a:p>
            <a:pPr algn="l" defTabSz="1027113">
              <a:spcBef>
                <a:spcPct val="0"/>
              </a:spcBef>
            </a:pPr>
            <a:r>
              <a:rPr lang="en-US" dirty="0" smtClean="0"/>
              <a:t>The goal is to assure broad and consistent coverage of the factors that influence the cost, effort, and risk in migration to SOA environments. </a:t>
            </a:r>
            <a:endParaRPr lang="en-US" dirty="0"/>
          </a:p>
        </p:txBody>
      </p:sp>
      <p:sp>
        <p:nvSpPr>
          <p:cNvPr id="174087" name="Rectangle 7"/>
          <p:cNvSpPr>
            <a:spLocks noChangeArrowheads="1"/>
          </p:cNvSpPr>
          <p:nvPr/>
        </p:nvSpPr>
        <p:spPr bwMode="auto">
          <a:xfrm>
            <a:off x="6324600" y="2057400"/>
            <a:ext cx="2133600" cy="1625600"/>
          </a:xfrm>
          <a:prstGeom prst="rect">
            <a:avLst/>
          </a:prstGeom>
          <a:noFill/>
          <a:ln w="12700">
            <a:noFill/>
            <a:miter lim="800000"/>
            <a:headEnd/>
            <a:tailEnd/>
          </a:ln>
        </p:spPr>
        <p:txBody>
          <a:bodyPr lIns="102692" tIns="51346" rIns="102692" bIns="51346">
            <a:spAutoFit/>
          </a:bodyPr>
          <a:lstStyle/>
          <a:p>
            <a:pPr algn="l" defTabSz="1027113">
              <a:spcBef>
                <a:spcPct val="0"/>
              </a:spcBef>
            </a:pPr>
            <a:r>
              <a:rPr lang="en-US"/>
              <a:t>Guides information gathering for the first set of activities </a:t>
            </a:r>
          </a:p>
        </p:txBody>
      </p:sp>
      <p:pic>
        <p:nvPicPr>
          <p:cNvPr id="174088" name="Picture 8"/>
          <p:cNvPicPr>
            <a:picLocks noChangeAspect="1" noChangeArrowheads="1"/>
          </p:cNvPicPr>
          <p:nvPr/>
        </p:nvPicPr>
        <p:blipFill>
          <a:blip r:embed="rId3" cstate="print"/>
          <a:srcRect/>
          <a:stretch>
            <a:fillRect/>
          </a:stretch>
        </p:blipFill>
        <p:spPr bwMode="auto">
          <a:xfrm>
            <a:off x="1600200" y="2514600"/>
            <a:ext cx="2894013" cy="3486150"/>
          </a:xfrm>
          <a:prstGeom prst="rect">
            <a:avLst/>
          </a:prstGeom>
          <a:noFill/>
          <a:ln w="6350">
            <a:noFill/>
            <a:miter lim="800000"/>
            <a:headEnd/>
            <a:tailEnd/>
          </a:ln>
        </p:spPr>
      </p:pic>
      <p:sp>
        <p:nvSpPr>
          <p:cNvPr id="9"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102851"/>
                                        </p:tgtEl>
                                        <p:attrNameLst>
                                          <p:attrName>style.visibility</p:attrName>
                                        </p:attrNameLst>
                                      </p:cBhvr>
                                      <p:to>
                                        <p:strVal val="visible"/>
                                      </p:to>
                                    </p:set>
                                    <p:animEffect transition="in" filter="dissolve">
                                      <p:cBhvr>
                                        <p:cTn id="7" dur="500"/>
                                        <p:tgtEl>
                                          <p:spTgt spid="1102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285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r>
              <a:rPr lang="en-US" smtClean="0"/>
              <a:t>Sample SMIG Content</a:t>
            </a:r>
          </a:p>
        </p:txBody>
      </p:sp>
      <p:graphicFrame>
        <p:nvGraphicFramePr>
          <p:cNvPr id="7" name="Group 3"/>
          <p:cNvGraphicFramePr>
            <a:graphicFrameLocks noGrp="1"/>
          </p:cNvGraphicFramePr>
          <p:nvPr>
            <p:ph type="tbl" idx="1"/>
          </p:nvPr>
        </p:nvGraphicFramePr>
        <p:xfrm>
          <a:off x="355600" y="1371600"/>
          <a:ext cx="8407400" cy="4572000"/>
        </p:xfrm>
        <a:graphic>
          <a:graphicData uri="http://schemas.openxmlformats.org/drawingml/2006/table">
            <a:tbl>
              <a:tblPr/>
              <a:tblGrid>
                <a:gridCol w="4203700"/>
                <a:gridCol w="4203700"/>
              </a:tblGrid>
              <a:tr h="22145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Arial" charset="0"/>
                        </a:rPr>
                        <a:t>Migration Context</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accent2"/>
                        </a:solidFill>
                        <a:effectLst/>
                        <a:latin typeface="Arial" charset="0"/>
                      </a:endParaRP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Goals and Expectations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Business Processes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Stakeholders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High-Level Understanding of Legacy System, Target SOA Environment, and Candidate Services</a:t>
                      </a:r>
                    </a:p>
                  </a:txBody>
                  <a:tcPr marL="45720" marR="45720"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rPr>
                        <a:t>Existing Capabilities</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Arial" charset="0"/>
                      </a:endParaRP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smtClean="0">
                          <a:ln>
                            <a:noFill/>
                          </a:ln>
                          <a:solidFill>
                            <a:schemeClr val="tx1"/>
                          </a:solidFill>
                          <a:effectLst/>
                          <a:latin typeface="Arial" charset="0"/>
                        </a:rPr>
                        <a:t>Legacy System Characteristics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smtClean="0">
                          <a:ln>
                            <a:noFill/>
                          </a:ln>
                          <a:solidFill>
                            <a:schemeClr val="tx1"/>
                          </a:solidFill>
                          <a:effectLst/>
                          <a:latin typeface="Arial" charset="0"/>
                        </a:rPr>
                        <a:t>System Architecture</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smtClean="0">
                          <a:ln>
                            <a:noFill/>
                          </a:ln>
                          <a:solidFill>
                            <a:schemeClr val="tx1"/>
                          </a:solidFill>
                          <a:effectLst/>
                          <a:latin typeface="Arial" charset="0"/>
                        </a:rPr>
                        <a:t>Code Characteristics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smtClean="0">
                          <a:ln>
                            <a:noFill/>
                          </a:ln>
                          <a:solidFill>
                            <a:schemeClr val="tx1"/>
                          </a:solidFill>
                          <a:effectLst/>
                          <a:latin typeface="Arial" charset="0"/>
                        </a:rPr>
                        <a:t>Interfaces with Other Systems</a:t>
                      </a:r>
                    </a:p>
                  </a:txBody>
                  <a:tcPr marL="45720" marR="45720"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2091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Arial" charset="0"/>
                        </a:rPr>
                        <a:t>Target SOA Environment</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2"/>
                        </a:solidFill>
                        <a:effectLst/>
                        <a:latin typeface="Arial" charset="0"/>
                      </a:endParaRP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smtClean="0">
                          <a:ln>
                            <a:noFill/>
                          </a:ln>
                          <a:solidFill>
                            <a:schemeClr val="tx1"/>
                          </a:solidFill>
                          <a:effectLst/>
                          <a:latin typeface="Arial" charset="0"/>
                        </a:rPr>
                        <a:t>Target SOA Infrastructure</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smtClean="0">
                          <a:ln>
                            <a:noFill/>
                          </a:ln>
                          <a:solidFill>
                            <a:schemeClr val="tx1"/>
                          </a:solidFill>
                          <a:effectLst/>
                          <a:latin typeface="Arial" charset="0"/>
                        </a:rPr>
                        <a:t>Constraints</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smtClean="0">
                          <a:ln>
                            <a:noFill/>
                          </a:ln>
                          <a:solidFill>
                            <a:schemeClr val="tx1"/>
                          </a:solidFill>
                          <a:effectLst/>
                          <a:latin typeface="Arial" charset="0"/>
                        </a:rPr>
                        <a:t>Infrastructure Services</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smtClean="0">
                          <a:ln>
                            <a:noFill/>
                          </a:ln>
                          <a:solidFill>
                            <a:schemeClr val="tx1"/>
                          </a:solidFill>
                          <a:effectLst/>
                          <a:latin typeface="Arial" charset="0"/>
                        </a:rPr>
                        <a:t>Quality of Service</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smtClean="0">
                          <a:ln>
                            <a:noFill/>
                          </a:ln>
                          <a:solidFill>
                            <a:schemeClr val="tx1"/>
                          </a:solidFill>
                          <a:effectLst/>
                          <a:latin typeface="Arial" charset="0"/>
                        </a:rPr>
                        <a:t>Support</a:t>
                      </a:r>
                    </a:p>
                  </a:txBody>
                  <a:tcPr marL="45720" marR="45720"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Arial" charset="0"/>
                        </a:rPr>
                        <a:t>Candidate Services</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2"/>
                        </a:solidFill>
                        <a:effectLst/>
                        <a:latin typeface="Arial" charset="0"/>
                      </a:endParaRP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Potential Service Consumers</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Service Requirements</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Service Inputs and Outputs</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Service Usage Characteristics</a:t>
                      </a:r>
                    </a:p>
                    <a:p>
                      <a:pPr marL="346075" marR="0" lvl="1" indent="-217488" algn="l" defTabSz="811213" rtl="0" eaLnBrk="1" fontAlgn="base" latinLnBrk="0" hangingPunct="1">
                        <a:lnSpc>
                          <a:spcPct val="100000"/>
                        </a:lnSpc>
                        <a:spcBef>
                          <a:spcPct val="0"/>
                        </a:spcBef>
                        <a:spcAft>
                          <a:spcPct val="0"/>
                        </a:spcAft>
                        <a:buClrTx/>
                        <a:buSzTx/>
                        <a:buFontTx/>
                        <a:buChar char="•"/>
                        <a:tabLst/>
                      </a:pPr>
                      <a:endParaRPr kumimoji="0" lang="en-US" sz="1800" b="0" i="0" u="none" strike="noStrike" cap="none" normalizeH="0" baseline="0" dirty="0" smtClean="0">
                        <a:ln>
                          <a:noFill/>
                        </a:ln>
                        <a:solidFill>
                          <a:schemeClr val="tx1"/>
                        </a:solidFill>
                        <a:effectLst/>
                        <a:latin typeface="Arial" charset="0"/>
                      </a:endParaRPr>
                    </a:p>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marL="45720" marR="45720"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eaLnBrk="1" hangingPunct="1"/>
            <a:r>
              <a:rPr lang="en-US" dirty="0" smtClean="0"/>
              <a:t>SMART-MP Artifacts</a:t>
            </a:r>
          </a:p>
        </p:txBody>
      </p:sp>
      <p:graphicFrame>
        <p:nvGraphicFramePr>
          <p:cNvPr id="1106947" name="Group 3"/>
          <p:cNvGraphicFramePr>
            <a:graphicFrameLocks noGrp="1"/>
          </p:cNvGraphicFramePr>
          <p:nvPr>
            <p:ph idx="1"/>
          </p:nvPr>
        </p:nvGraphicFramePr>
        <p:xfrm>
          <a:off x="355600" y="1371600"/>
          <a:ext cx="8407400" cy="4637723"/>
        </p:xfrm>
        <a:graphic>
          <a:graphicData uri="http://schemas.openxmlformats.org/drawingml/2006/table">
            <a:tbl>
              <a:tblPr/>
              <a:tblGrid>
                <a:gridCol w="1604963"/>
                <a:gridCol w="993775"/>
                <a:gridCol w="1146175"/>
                <a:gridCol w="1222375"/>
                <a:gridCol w="1147762"/>
                <a:gridCol w="1146175"/>
                <a:gridCol w="1146175"/>
              </a:tblGrid>
              <a:tr h="434975">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Establish </a:t>
                      </a:r>
                    </a:p>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Migration Context</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Define Candidate Services</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Describe Existing Capability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Describe Target SOA Environment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Analyze the Gap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Develop Migration Strategy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r>
              <a:tr h="4032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Stakeholder List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r>
              <a:tr h="4143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Characteristics List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r>
              <a:tr h="38417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Migration Issues List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r>
              <a:tr h="38417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Business Process-Service Mapping</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r>
              <a:tr h="3810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Service Table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r>
              <a:tr h="4064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Component Table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r>
              <a:tr h="45561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Notional Service-Oriented System Architecture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r>
              <a:tr h="45561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Service-Component Alternatives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Create</a:t>
                      </a: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alpha val="50000"/>
                      </a:srgbClr>
                    </a:solidFill>
                  </a:tcPr>
                </a:tc>
              </a:tr>
              <a:tr h="3810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Migration Strategy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50000"/>
                      </a:srgbClr>
                    </a:solidFill>
                  </a:tcPr>
                </a:tc>
              </a:tr>
            </a:tbl>
          </a:graphicData>
        </a:graphic>
      </p:graphicFrame>
      <p:sp>
        <p:nvSpPr>
          <p:cNvPr id="5"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dirty="0" smtClean="0"/>
              <a:t>SMART Tool</a:t>
            </a:r>
          </a:p>
        </p:txBody>
      </p:sp>
      <p:pic>
        <p:nvPicPr>
          <p:cNvPr id="44035" name="Picture 1"/>
          <p:cNvPicPr>
            <a:picLocks noChangeAspect="1" noChangeArrowheads="1"/>
          </p:cNvPicPr>
          <p:nvPr/>
        </p:nvPicPr>
        <p:blipFill>
          <a:blip r:embed="rId3" cstate="print"/>
          <a:srcRect/>
          <a:stretch>
            <a:fillRect/>
          </a:stretch>
        </p:blipFill>
        <p:spPr bwMode="auto">
          <a:xfrm>
            <a:off x="1447800" y="1219200"/>
            <a:ext cx="6096000" cy="4745038"/>
          </a:xfrm>
          <a:prstGeom prst="rect">
            <a:avLst/>
          </a:prstGeom>
          <a:noFill/>
          <a:ln w="9525">
            <a:noFill/>
            <a:miter lim="800000"/>
            <a:headEnd/>
            <a:tailEnd/>
          </a:ln>
        </p:spPr>
      </p:pic>
      <p:sp>
        <p:nvSpPr>
          <p:cNvPr id="5" name="Rounded Rectangular Callout 4"/>
          <p:cNvSpPr/>
          <p:nvPr/>
        </p:nvSpPr>
        <p:spPr bwMode="auto">
          <a:xfrm>
            <a:off x="381000" y="4038600"/>
            <a:ext cx="1905000" cy="1293813"/>
          </a:xfrm>
          <a:prstGeom prst="wedgeRoundRectCallout">
            <a:avLst>
              <a:gd name="adj1" fmla="val 43644"/>
              <a:gd name="adj2" fmla="val -91318"/>
              <a:gd name="adj3" fmla="val 16667"/>
            </a:avLst>
          </a:prstGeom>
          <a:gradFill>
            <a:gsLst>
              <a:gs pos="0">
                <a:schemeClr val="accent6">
                  <a:lumMod val="20000"/>
                  <a:lumOff val="80000"/>
                </a:schemeClr>
              </a:gs>
              <a:gs pos="100000">
                <a:schemeClr val="bg1"/>
              </a:gs>
            </a:gsLst>
            <a:lin ang="5400000" scaled="0"/>
          </a:gradFill>
          <a:ln w="6350" cap="flat" cmpd="sng" algn="ctr">
            <a:solidFill>
              <a:schemeClr val="accent1">
                <a:lumMod val="50000"/>
              </a:schemeClr>
            </a:solidFill>
            <a:prstDash val="solid"/>
            <a:round/>
            <a:headEnd type="none" w="med" len="med"/>
            <a:tailEnd type="none" w="med" len="med"/>
          </a:ln>
          <a:effectLst/>
        </p:spPr>
        <p:txBody>
          <a:bodyPr anchor="ctr">
            <a:spAutoFit/>
          </a:bodyPr>
          <a:lstStyle/>
          <a:p>
            <a:pPr>
              <a:defRPr/>
            </a:pPr>
            <a:r>
              <a:rPr lang="en-US" sz="1400" dirty="0">
                <a:ea typeface="ＭＳ Ｐゴシック" pitchFamily="1" charset="-128"/>
              </a:rPr>
              <a:t>The SMIG is presented to the facilitator for reference during the engagement</a:t>
            </a:r>
          </a:p>
        </p:txBody>
      </p:sp>
      <p:sp>
        <p:nvSpPr>
          <p:cNvPr id="6" name="Rounded Rectangular Callout 5"/>
          <p:cNvSpPr/>
          <p:nvPr/>
        </p:nvSpPr>
        <p:spPr bwMode="auto">
          <a:xfrm>
            <a:off x="228600" y="2590800"/>
            <a:ext cx="2057400" cy="817563"/>
          </a:xfrm>
          <a:prstGeom prst="wedgeRoundRectCallout">
            <a:avLst>
              <a:gd name="adj1" fmla="val 27007"/>
              <a:gd name="adj2" fmla="val -143045"/>
              <a:gd name="adj3" fmla="val 16667"/>
            </a:avLst>
          </a:prstGeom>
          <a:gradFill>
            <a:gsLst>
              <a:gs pos="0">
                <a:schemeClr val="accent6">
                  <a:lumMod val="20000"/>
                  <a:lumOff val="80000"/>
                </a:schemeClr>
              </a:gs>
              <a:gs pos="100000">
                <a:schemeClr val="bg1"/>
              </a:gs>
            </a:gsLst>
            <a:lin ang="5400000" scaled="0"/>
          </a:gradFill>
          <a:ln w="6350" cap="flat" cmpd="sng" algn="ctr">
            <a:solidFill>
              <a:schemeClr val="accent1">
                <a:lumMod val="50000"/>
              </a:schemeClr>
            </a:solidFill>
            <a:prstDash val="solid"/>
            <a:round/>
            <a:headEnd type="none" w="med" len="med"/>
            <a:tailEnd type="none" w="med" len="med"/>
          </a:ln>
          <a:effectLst/>
        </p:spPr>
        <p:txBody>
          <a:bodyPr anchor="ctr">
            <a:spAutoFit/>
          </a:bodyPr>
          <a:lstStyle/>
          <a:p>
            <a:pPr>
              <a:defRPr/>
            </a:pPr>
            <a:r>
              <a:rPr lang="en-US" sz="1400" dirty="0">
                <a:ea typeface="ＭＳ Ｐゴシック" pitchFamily="1" charset="-128"/>
              </a:rPr>
              <a:t>A search capability allows the facilitator to find questions quickly</a:t>
            </a:r>
          </a:p>
        </p:txBody>
      </p:sp>
      <p:sp>
        <p:nvSpPr>
          <p:cNvPr id="8" name="Rounded Rectangular Callout 7"/>
          <p:cNvSpPr/>
          <p:nvPr/>
        </p:nvSpPr>
        <p:spPr bwMode="auto">
          <a:xfrm>
            <a:off x="6096000" y="3429000"/>
            <a:ext cx="2743200" cy="1770063"/>
          </a:xfrm>
          <a:prstGeom prst="wedgeRoundRectCallout">
            <a:avLst>
              <a:gd name="adj1" fmla="val -24734"/>
              <a:gd name="adj2" fmla="val -122994"/>
              <a:gd name="adj3" fmla="val 16667"/>
            </a:avLst>
          </a:prstGeom>
          <a:gradFill>
            <a:gsLst>
              <a:gs pos="0">
                <a:schemeClr val="accent6">
                  <a:lumMod val="20000"/>
                  <a:lumOff val="80000"/>
                </a:schemeClr>
              </a:gs>
              <a:gs pos="100000">
                <a:schemeClr val="bg1"/>
              </a:gs>
            </a:gsLst>
            <a:lin ang="5400000" scaled="0"/>
          </a:gradFill>
          <a:ln w="6350" cap="flat" cmpd="sng" algn="ctr">
            <a:solidFill>
              <a:schemeClr val="accent1">
                <a:lumMod val="50000"/>
              </a:schemeClr>
            </a:solidFill>
            <a:prstDash val="solid"/>
            <a:round/>
            <a:headEnd type="none" w="med" len="med"/>
            <a:tailEnd type="none" w="med" len="med"/>
          </a:ln>
          <a:effectLst/>
        </p:spPr>
        <p:txBody>
          <a:bodyPr anchor="ctr">
            <a:spAutoFit/>
          </a:bodyPr>
          <a:lstStyle/>
          <a:p>
            <a:pPr>
              <a:defRPr/>
            </a:pPr>
            <a:r>
              <a:rPr lang="en-US" sz="1400" dirty="0">
                <a:ea typeface="ＭＳ Ｐゴシック" pitchFamily="1" charset="-128"/>
              </a:rPr>
              <a:t>Questions can be tagged to indicate elements of importance during the engagement such as the need to revisit, major area of risk, and any other custom tags defined for the engagement.</a:t>
            </a:r>
          </a:p>
        </p:txBody>
      </p:sp>
      <p:sp>
        <p:nvSpPr>
          <p:cNvPr id="7" name="Rounded Rectangular Callout 6"/>
          <p:cNvSpPr/>
          <p:nvPr/>
        </p:nvSpPr>
        <p:spPr bwMode="auto">
          <a:xfrm>
            <a:off x="3200400" y="4495800"/>
            <a:ext cx="2590800" cy="1531938"/>
          </a:xfrm>
          <a:prstGeom prst="wedgeRoundRectCallout">
            <a:avLst>
              <a:gd name="adj1" fmla="val -84448"/>
              <a:gd name="adj2" fmla="val 3913"/>
              <a:gd name="adj3" fmla="val 16667"/>
            </a:avLst>
          </a:prstGeom>
          <a:gradFill>
            <a:gsLst>
              <a:gs pos="0">
                <a:schemeClr val="accent6">
                  <a:lumMod val="20000"/>
                  <a:lumOff val="80000"/>
                </a:schemeClr>
              </a:gs>
              <a:gs pos="100000">
                <a:schemeClr val="bg1"/>
              </a:gs>
            </a:gsLst>
            <a:lin ang="5400000" scaled="0"/>
          </a:gradFill>
          <a:ln w="6350" cap="flat" cmpd="sng" algn="ctr">
            <a:solidFill>
              <a:schemeClr val="accent1">
                <a:lumMod val="50000"/>
              </a:schemeClr>
            </a:solidFill>
            <a:prstDash val="solid"/>
            <a:round/>
            <a:headEnd type="none" w="med" len="med"/>
            <a:tailEnd type="none" w="med" len="med"/>
          </a:ln>
          <a:effectLst/>
        </p:spPr>
        <p:txBody>
          <a:bodyPr anchor="ctr">
            <a:spAutoFit/>
          </a:bodyPr>
          <a:lstStyle/>
          <a:p>
            <a:pPr>
              <a:defRPr/>
            </a:pPr>
            <a:r>
              <a:rPr lang="en-US" sz="1400" dirty="0">
                <a:ea typeface="ＭＳ Ｐゴシック" pitchFamily="1" charset="-128"/>
              </a:rPr>
              <a:t>The status of the engagement is constantly calculated based on the number of questions that have been answered in each category.</a:t>
            </a:r>
          </a:p>
        </p:txBody>
      </p:sp>
      <p:sp>
        <p:nvSpPr>
          <p:cNvPr id="9" name="Rounded Rectangular Callout 8"/>
          <p:cNvSpPr/>
          <p:nvPr/>
        </p:nvSpPr>
        <p:spPr bwMode="auto">
          <a:xfrm>
            <a:off x="3657600" y="1600200"/>
            <a:ext cx="1828800" cy="1293813"/>
          </a:xfrm>
          <a:prstGeom prst="wedgeRoundRectCallout">
            <a:avLst>
              <a:gd name="adj1" fmla="val -51700"/>
              <a:gd name="adj2" fmla="val 70970"/>
              <a:gd name="adj3" fmla="val 16667"/>
            </a:avLst>
          </a:prstGeom>
          <a:gradFill>
            <a:gsLst>
              <a:gs pos="0">
                <a:schemeClr val="accent6">
                  <a:lumMod val="20000"/>
                  <a:lumOff val="80000"/>
                </a:schemeClr>
              </a:gs>
              <a:gs pos="100000">
                <a:schemeClr val="bg1"/>
              </a:gs>
            </a:gsLst>
            <a:lin ang="5400000" scaled="0"/>
          </a:gradFill>
          <a:ln w="6350" cap="flat" cmpd="sng" algn="ctr">
            <a:solidFill>
              <a:schemeClr val="accent1">
                <a:lumMod val="50000"/>
              </a:schemeClr>
            </a:solidFill>
            <a:prstDash val="solid"/>
            <a:round/>
            <a:headEnd type="none" w="med" len="med"/>
            <a:tailEnd type="none" w="med" len="med"/>
          </a:ln>
          <a:effectLst/>
        </p:spPr>
        <p:txBody>
          <a:bodyPr anchor="ctr">
            <a:spAutoFit/>
          </a:bodyPr>
          <a:lstStyle/>
          <a:p>
            <a:pPr>
              <a:defRPr/>
            </a:pPr>
            <a:r>
              <a:rPr lang="en-US" sz="1400" dirty="0">
                <a:ea typeface="ＭＳ Ｐゴシック" pitchFamily="1" charset="-128"/>
              </a:rPr>
              <a:t>As questions are answered, risks are identified and shown on the screen. </a:t>
            </a:r>
          </a:p>
        </p:txBody>
      </p:sp>
      <p:sp>
        <p:nvSpPr>
          <p:cNvPr id="10" name="Rounded Rectangular Callout 9"/>
          <p:cNvSpPr/>
          <p:nvPr/>
        </p:nvSpPr>
        <p:spPr bwMode="auto">
          <a:xfrm>
            <a:off x="3886200" y="3429000"/>
            <a:ext cx="2057400" cy="1055688"/>
          </a:xfrm>
          <a:prstGeom prst="wedgeRoundRectCallout">
            <a:avLst>
              <a:gd name="adj1" fmla="val -28483"/>
              <a:gd name="adj2" fmla="val 114928"/>
              <a:gd name="adj3" fmla="val 16667"/>
            </a:avLst>
          </a:prstGeom>
          <a:gradFill>
            <a:gsLst>
              <a:gs pos="0">
                <a:schemeClr val="accent6">
                  <a:lumMod val="20000"/>
                  <a:lumOff val="80000"/>
                </a:schemeClr>
              </a:gs>
              <a:gs pos="100000">
                <a:schemeClr val="bg1"/>
              </a:gs>
            </a:gsLst>
            <a:lin ang="5400000" scaled="0"/>
          </a:gradFill>
          <a:ln w="6350" cap="flat" cmpd="sng" algn="ctr">
            <a:solidFill>
              <a:schemeClr val="accent1">
                <a:lumMod val="50000"/>
              </a:schemeClr>
            </a:solidFill>
            <a:prstDash val="solid"/>
            <a:round/>
            <a:headEnd type="none" w="med" len="med"/>
            <a:tailEnd type="none" w="med" len="med"/>
          </a:ln>
          <a:effectLst/>
        </p:spPr>
        <p:txBody>
          <a:bodyPr anchor="ctr">
            <a:spAutoFit/>
          </a:bodyPr>
          <a:lstStyle/>
          <a:p>
            <a:pPr>
              <a:defRPr/>
            </a:pPr>
            <a:r>
              <a:rPr lang="en-US" sz="1400" dirty="0">
                <a:ea typeface="ＭＳ Ｐゴシック" pitchFamily="1" charset="-128"/>
              </a:rPr>
              <a:t>A list of overall risks is shown in the bottom portion of the screen for reference.</a:t>
            </a:r>
          </a:p>
        </p:txBody>
      </p:sp>
      <p:sp>
        <p:nvSpPr>
          <p:cNvPr id="11"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9"/>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10"/>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8" grpId="0" animBg="1"/>
      <p:bldP spid="7" grpId="0" animBg="1"/>
      <p:bldP spid="7" grpId="1" animBg="1"/>
      <p:bldP spid="9" grpId="0" animBg="1"/>
      <p:bldP spid="9" grpId="1" animBg="1"/>
      <p:bldP spid="10" grpId="0" animBg="1"/>
      <p:bldP spid="10"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for Workshop 1</a:t>
            </a:r>
            <a:endParaRPr lang="en-US" dirty="0"/>
          </a:p>
        </p:txBody>
      </p:sp>
      <p:sp>
        <p:nvSpPr>
          <p:cNvPr id="3" name="Content Placeholder 2"/>
          <p:cNvSpPr>
            <a:spLocks noGrp="1"/>
          </p:cNvSpPr>
          <p:nvPr>
            <p:ph idx="1"/>
          </p:nvPr>
        </p:nvSpPr>
        <p:spPr>
          <a:xfrm>
            <a:off x="355600" y="1371600"/>
            <a:ext cx="8407400" cy="4579749"/>
          </a:xfrm>
        </p:spPr>
        <p:txBody>
          <a:bodyPr/>
          <a:lstStyle/>
          <a:p>
            <a:r>
              <a:rPr lang="en-US" dirty="0" smtClean="0"/>
              <a:t>During these two days the goal is to execute the first part of the process called “Establish Migration Context”. </a:t>
            </a:r>
          </a:p>
          <a:p>
            <a:r>
              <a:rPr lang="en-US" dirty="0" smtClean="0"/>
              <a:t>In a workshop setting, we will gather information from your organization about </a:t>
            </a:r>
          </a:p>
          <a:p>
            <a:pPr lvl="1"/>
            <a:r>
              <a:rPr lang="en-US" dirty="0" smtClean="0"/>
              <a:t>the SOA migration project, </a:t>
            </a:r>
          </a:p>
          <a:p>
            <a:pPr lvl="1"/>
            <a:r>
              <a:rPr lang="en-US" dirty="0" smtClean="0"/>
              <a:t>the legacy system targeted for migration, </a:t>
            </a:r>
          </a:p>
          <a:p>
            <a:pPr lvl="1"/>
            <a:r>
              <a:rPr lang="en-US" dirty="0" smtClean="0"/>
              <a:t>the SOA infrastructure and environment in which services will be deployed,</a:t>
            </a:r>
          </a:p>
          <a:p>
            <a:pPr lvl="1"/>
            <a:r>
              <a:rPr lang="en-US" dirty="0" smtClean="0"/>
              <a:t>and the potential consumers for these services.</a:t>
            </a:r>
          </a:p>
          <a:p>
            <a:r>
              <a:rPr lang="en-US" dirty="0" smtClean="0"/>
              <a:t>At the end of the workshop we will discuss potential migration issues identified in the workshop and next steps.</a:t>
            </a:r>
          </a:p>
          <a:p>
            <a:r>
              <a:rPr lang="en-US" dirty="0" smtClean="0"/>
              <a:t>The SMART team will report back on the decision to continue with the engagement according to identified migration issues. </a:t>
            </a:r>
          </a:p>
          <a:p>
            <a:r>
              <a:rPr lang="en-US" dirty="0" smtClean="0"/>
              <a:t> </a:t>
            </a:r>
            <a:endParaRPr lang="en-US" dirty="0"/>
          </a:p>
        </p:txBody>
      </p:sp>
      <p:sp>
        <p:nvSpPr>
          <p:cNvPr id="4" name="Text Box 5"/>
          <p:cNvSpPr txBox="1">
            <a:spLocks noChangeArrowheads="1"/>
          </p:cNvSpPr>
          <p:nvPr/>
        </p:nvSpPr>
        <p:spPr bwMode="auto">
          <a:xfrm>
            <a:off x="6179626" y="6162675"/>
            <a:ext cx="1798889"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W1: Goals</a:t>
            </a:r>
            <a:endParaRPr lang="en-US" sz="1200" b="1" dirty="0">
              <a:solidFill>
                <a:schemeClr val="bg1"/>
              </a:solidFill>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769441"/>
          </a:xfrm>
        </p:spPr>
        <p:txBody>
          <a:bodyPr/>
          <a:lstStyle/>
          <a:p>
            <a:r>
              <a:rPr lang="en-US" dirty="0" smtClean="0"/>
              <a:t>SMART-MP</a:t>
            </a:r>
            <a:br>
              <a:rPr lang="en-US" dirty="0" smtClean="0"/>
            </a:br>
            <a:r>
              <a:rPr lang="en-US" dirty="0" smtClean="0"/>
              <a:t>Establish Migration Context</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eaLnBrk="1" hangingPunct="1"/>
            <a:r>
              <a:rPr lang="en-US" dirty="0" smtClean="0"/>
              <a:t>Establish Migration Context: Goals</a:t>
            </a:r>
          </a:p>
        </p:txBody>
      </p:sp>
      <p:sp>
        <p:nvSpPr>
          <p:cNvPr id="179203" name="Rectangle 3"/>
          <p:cNvSpPr>
            <a:spLocks noGrp="1" noChangeArrowheads="1"/>
          </p:cNvSpPr>
          <p:nvPr>
            <p:ph type="body" sz="half" idx="2"/>
          </p:nvPr>
        </p:nvSpPr>
        <p:spPr>
          <a:xfrm>
            <a:off x="4770894" y="1752599"/>
            <a:ext cx="3886200" cy="3966275"/>
          </a:xfrm>
        </p:spPr>
        <p:txBody>
          <a:bodyPr/>
          <a:lstStyle/>
          <a:p>
            <a:pPr marL="341313" indent="-341313">
              <a:spcAft>
                <a:spcPts val="300"/>
              </a:spcAft>
              <a:buSzPct val="100000"/>
              <a:buFont typeface="+mj-lt"/>
              <a:buAutoNum type="arabicPeriod"/>
            </a:pPr>
            <a:r>
              <a:rPr lang="en-US" dirty="0" smtClean="0"/>
              <a:t>Understand the business and technical context for migration</a:t>
            </a:r>
          </a:p>
          <a:p>
            <a:pPr marL="341313" indent="-341313">
              <a:spcAft>
                <a:spcPts val="300"/>
              </a:spcAft>
              <a:buSzPct val="100000"/>
              <a:buFont typeface="+mj-lt"/>
              <a:buAutoNum type="arabicPeriod"/>
            </a:pPr>
            <a:endParaRPr lang="en-US" dirty="0" smtClean="0"/>
          </a:p>
          <a:p>
            <a:pPr marL="341313" indent="-341313">
              <a:spcAft>
                <a:spcPts val="300"/>
              </a:spcAft>
              <a:buSzPct val="100000"/>
              <a:buFont typeface="+mj-lt"/>
              <a:buAutoNum type="arabicPeriod"/>
            </a:pPr>
            <a:r>
              <a:rPr lang="en-US" dirty="0" smtClean="0"/>
              <a:t>Identify stakeholders</a:t>
            </a:r>
          </a:p>
          <a:p>
            <a:pPr marL="341313" indent="-341313">
              <a:spcAft>
                <a:spcPts val="300"/>
              </a:spcAft>
              <a:buSzPct val="100000"/>
              <a:buFont typeface="+mj-lt"/>
              <a:buAutoNum type="arabicPeriod"/>
            </a:pPr>
            <a:endParaRPr lang="en-US" dirty="0" smtClean="0"/>
          </a:p>
          <a:p>
            <a:pPr marL="341313" indent="-341313">
              <a:spcAft>
                <a:spcPts val="300"/>
              </a:spcAft>
              <a:buSzPct val="100000"/>
              <a:buFont typeface="+mj-lt"/>
              <a:buAutoNum type="arabicPeriod"/>
            </a:pPr>
            <a:r>
              <a:rPr lang="en-US" dirty="0" smtClean="0"/>
              <a:t>Understand legacy system and target SOA environment at a high level</a:t>
            </a:r>
          </a:p>
          <a:p>
            <a:pPr marL="341313" indent="-341313">
              <a:spcAft>
                <a:spcPts val="300"/>
              </a:spcAft>
              <a:buSzPct val="100000"/>
              <a:buFont typeface="+mj-lt"/>
              <a:buAutoNum type="arabicPeriod"/>
            </a:pPr>
            <a:endParaRPr lang="en-US" dirty="0" smtClean="0"/>
          </a:p>
          <a:p>
            <a:pPr marL="341313" indent="-341313">
              <a:spcAft>
                <a:spcPts val="300"/>
              </a:spcAft>
              <a:buSzPct val="100000"/>
              <a:buFont typeface="+mj-lt"/>
              <a:buAutoNum type="arabicPeriod"/>
            </a:pPr>
            <a:r>
              <a:rPr lang="en-US" dirty="0" smtClean="0"/>
              <a:t>Identify a set of candidate services for migration</a:t>
            </a:r>
          </a:p>
        </p:txBody>
      </p:sp>
      <p:sp>
        <p:nvSpPr>
          <p:cNvPr id="179204" name="Text Box 4"/>
          <p:cNvSpPr txBox="1">
            <a:spLocks noChangeArrowheads="1"/>
          </p:cNvSpPr>
          <p:nvPr/>
        </p:nvSpPr>
        <p:spPr bwMode="auto">
          <a:xfrm>
            <a:off x="6201986" y="6162675"/>
            <a:ext cx="222208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Establish </a:t>
            </a:r>
            <a:r>
              <a:rPr lang="en-US" sz="1200" b="1" dirty="0">
                <a:solidFill>
                  <a:schemeClr val="bg1"/>
                </a:solidFill>
              </a:rPr>
              <a:t>Migration Context</a:t>
            </a:r>
          </a:p>
        </p:txBody>
      </p:sp>
      <p:pic>
        <p:nvPicPr>
          <p:cNvPr id="179205" name="Picture 5"/>
          <p:cNvPicPr>
            <a:picLocks noChangeAspect="1" noChangeArrowheads="1"/>
          </p:cNvPicPr>
          <p:nvPr/>
        </p:nvPicPr>
        <p:blipFill>
          <a:blip r:embed="rId3" cstate="print"/>
          <a:srcRect/>
          <a:stretch>
            <a:fillRect/>
          </a:stretch>
        </p:blipFill>
        <p:spPr bwMode="auto">
          <a:xfrm>
            <a:off x="381000" y="1219200"/>
            <a:ext cx="3970338" cy="4908550"/>
          </a:xfrm>
          <a:prstGeom prst="rect">
            <a:avLst/>
          </a:prstGeom>
          <a:noFill/>
          <a:ln w="6350">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pPr eaLnBrk="1" hangingPunct="1"/>
            <a:r>
              <a:rPr lang="en-US" smtClean="0"/>
              <a:t>Understand Business and Technical Context</a:t>
            </a:r>
          </a:p>
        </p:txBody>
      </p:sp>
      <p:sp>
        <p:nvSpPr>
          <p:cNvPr id="165891" name="Rectangle 3"/>
          <p:cNvSpPr>
            <a:spLocks noGrp="1" noChangeArrowheads="1"/>
          </p:cNvSpPr>
          <p:nvPr>
            <p:ph type="body" idx="1"/>
          </p:nvPr>
        </p:nvSpPr>
        <p:spPr>
          <a:xfrm>
            <a:off x="355600" y="1371600"/>
            <a:ext cx="4368800" cy="4435475"/>
          </a:xfrm>
        </p:spPr>
        <p:txBody>
          <a:bodyPr/>
          <a:lstStyle/>
          <a:p>
            <a:pPr eaLnBrk="1" hangingPunct="1">
              <a:defRPr/>
            </a:pPr>
            <a:r>
              <a:rPr lang="en-US" dirty="0" smtClean="0"/>
              <a:t>Understand rationale, goals, and expectations for migration to an SOA environment</a:t>
            </a:r>
          </a:p>
          <a:p>
            <a:pPr eaLnBrk="1" hangingPunct="1">
              <a:defRPr/>
            </a:pPr>
            <a:r>
              <a:rPr lang="en-US" dirty="0" smtClean="0"/>
              <a:t>Understand technical and business drivers</a:t>
            </a:r>
          </a:p>
          <a:p>
            <a:pPr eaLnBrk="1" hangingPunct="1">
              <a:defRPr/>
            </a:pPr>
            <a:r>
              <a:rPr lang="en-US" dirty="0" smtClean="0"/>
              <a:t>Understand project constraints (e.g. schedule, budget)</a:t>
            </a:r>
          </a:p>
          <a:p>
            <a:pPr eaLnBrk="1" hangingPunct="1">
              <a:defRPr/>
            </a:pPr>
            <a:r>
              <a:rPr lang="en-US" dirty="0" smtClean="0"/>
              <a:t>Gain knowledge about previous related efforts or analyses</a:t>
            </a:r>
          </a:p>
          <a:p>
            <a:pPr marL="233363" indent="-233363" eaLnBrk="1" hangingPunct="1">
              <a:defRPr/>
            </a:pPr>
            <a:endParaRPr lang="en-US" dirty="0" smtClean="0"/>
          </a:p>
        </p:txBody>
      </p:sp>
      <p:sp>
        <p:nvSpPr>
          <p:cNvPr id="7" name="Text Box 4"/>
          <p:cNvSpPr txBox="1">
            <a:spLocks noChangeArrowheads="1"/>
          </p:cNvSpPr>
          <p:nvPr/>
        </p:nvSpPr>
        <p:spPr bwMode="auto">
          <a:xfrm>
            <a:off x="6201986" y="6162675"/>
            <a:ext cx="222208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Establish </a:t>
            </a:r>
            <a:r>
              <a:rPr lang="en-US" sz="1200" b="1" dirty="0">
                <a:solidFill>
                  <a:schemeClr val="bg1"/>
                </a:solidFill>
              </a:rPr>
              <a:t>Migration Context</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9727" y="1621376"/>
            <a:ext cx="2125013" cy="165785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9752" y="3602421"/>
            <a:ext cx="1866549" cy="1905948"/>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pPr eaLnBrk="1" hangingPunct="1"/>
            <a:r>
              <a:rPr lang="en-US" smtClean="0"/>
              <a:t>Identify Stakeholders</a:t>
            </a:r>
          </a:p>
        </p:txBody>
      </p:sp>
      <p:sp>
        <p:nvSpPr>
          <p:cNvPr id="182275" name="Rectangle 3"/>
          <p:cNvSpPr>
            <a:spLocks noGrp="1" noChangeArrowheads="1"/>
          </p:cNvSpPr>
          <p:nvPr>
            <p:ph type="body" idx="1"/>
          </p:nvPr>
        </p:nvSpPr>
        <p:spPr>
          <a:xfrm>
            <a:off x="355600" y="1371600"/>
            <a:ext cx="4978400" cy="4435475"/>
          </a:xfrm>
        </p:spPr>
        <p:txBody>
          <a:bodyPr/>
          <a:lstStyle/>
          <a:p>
            <a:pPr eaLnBrk="1" hangingPunct="1"/>
            <a:r>
              <a:rPr lang="en-US" smtClean="0"/>
              <a:t>Understand who is driving and paying for the effort</a:t>
            </a:r>
          </a:p>
          <a:p>
            <a:pPr eaLnBrk="1" hangingPunct="1"/>
            <a:endParaRPr lang="en-US" smtClean="0"/>
          </a:p>
          <a:p>
            <a:pPr eaLnBrk="1" hangingPunct="1"/>
            <a:r>
              <a:rPr lang="en-US" smtClean="0"/>
              <a:t>Identify who knows what about the legacy system and the target SOA environment</a:t>
            </a:r>
          </a:p>
          <a:p>
            <a:pPr eaLnBrk="1" hangingPunct="1"/>
            <a:endParaRPr lang="en-US" smtClean="0"/>
          </a:p>
          <a:p>
            <a:pPr eaLnBrk="1" hangingPunct="1"/>
            <a:r>
              <a:rPr lang="en-US" smtClean="0"/>
              <a:t>Understand the demand or need for potential services</a:t>
            </a:r>
          </a:p>
          <a:p>
            <a:pPr lvl="1" eaLnBrk="1" hangingPunct="1"/>
            <a:endParaRPr lang="en-US" smtClean="0"/>
          </a:p>
        </p:txBody>
      </p:sp>
      <p:pic>
        <p:nvPicPr>
          <p:cNvPr id="182276" name="Picture 4" descr="j0233018"/>
          <p:cNvPicPr>
            <a:picLocks noChangeAspect="1" noChangeArrowheads="1"/>
          </p:cNvPicPr>
          <p:nvPr/>
        </p:nvPicPr>
        <p:blipFill>
          <a:blip r:embed="rId3" cstate="print"/>
          <a:srcRect/>
          <a:stretch>
            <a:fillRect/>
          </a:stretch>
        </p:blipFill>
        <p:spPr bwMode="auto">
          <a:xfrm>
            <a:off x="5791200" y="2362200"/>
            <a:ext cx="2368550" cy="2401888"/>
          </a:xfrm>
          <a:prstGeom prst="rect">
            <a:avLst/>
          </a:prstGeom>
          <a:noFill/>
          <a:ln w="9525">
            <a:noFill/>
            <a:miter lim="800000"/>
            <a:headEnd/>
            <a:tailEnd/>
          </a:ln>
        </p:spPr>
      </p:pic>
      <p:sp>
        <p:nvSpPr>
          <p:cNvPr id="6" name="Text Box 4"/>
          <p:cNvSpPr txBox="1">
            <a:spLocks noChangeArrowheads="1"/>
          </p:cNvSpPr>
          <p:nvPr/>
        </p:nvSpPr>
        <p:spPr bwMode="auto">
          <a:xfrm>
            <a:off x="6201986" y="6162675"/>
            <a:ext cx="222208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Establish </a:t>
            </a:r>
            <a:r>
              <a:rPr lang="en-US" sz="1200" b="1" dirty="0">
                <a:solidFill>
                  <a:schemeClr val="bg1"/>
                </a:solidFill>
              </a:rPr>
              <a:t>Migration Context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338138" y="304800"/>
            <a:ext cx="8501062" cy="768350"/>
          </a:xfrm>
        </p:spPr>
        <p:txBody>
          <a:bodyPr/>
          <a:lstStyle/>
          <a:p>
            <a:pPr eaLnBrk="1" hangingPunct="1"/>
            <a:r>
              <a:rPr lang="en-US" smtClean="0"/>
              <a:t>Understand Legacy System and Target SOA Environment at a High Level</a:t>
            </a:r>
          </a:p>
        </p:txBody>
      </p:sp>
      <p:sp>
        <p:nvSpPr>
          <p:cNvPr id="184323" name="Rectangle 3"/>
          <p:cNvSpPr>
            <a:spLocks noGrp="1" noChangeArrowheads="1"/>
          </p:cNvSpPr>
          <p:nvPr>
            <p:ph type="body" idx="1"/>
          </p:nvPr>
        </p:nvSpPr>
        <p:spPr/>
        <p:txBody>
          <a:bodyPr/>
          <a:lstStyle/>
          <a:p>
            <a:pPr eaLnBrk="1" hangingPunct="1"/>
            <a:r>
              <a:rPr lang="en-US" smtClean="0"/>
              <a:t>Legacy System</a:t>
            </a:r>
          </a:p>
          <a:p>
            <a:pPr lvl="1" eaLnBrk="1" hangingPunct="1"/>
            <a:r>
              <a:rPr lang="en-US" smtClean="0"/>
              <a:t>Main functionality</a:t>
            </a:r>
          </a:p>
          <a:p>
            <a:pPr lvl="1" eaLnBrk="1" hangingPunct="1"/>
            <a:r>
              <a:rPr lang="en-US" smtClean="0"/>
              <a:t>Basic characteristics: size, technologies, age, …</a:t>
            </a:r>
          </a:p>
          <a:p>
            <a:pPr lvl="1" eaLnBrk="1" hangingPunct="1"/>
            <a:r>
              <a:rPr lang="en-US" smtClean="0"/>
              <a:t>History</a:t>
            </a:r>
          </a:p>
          <a:p>
            <a:pPr lvl="1" eaLnBrk="1" hangingPunct="1"/>
            <a:r>
              <a:rPr lang="en-US" smtClean="0"/>
              <a:t>Users</a:t>
            </a:r>
          </a:p>
          <a:p>
            <a:pPr eaLnBrk="1" hangingPunct="1"/>
            <a:r>
              <a:rPr lang="en-US" smtClean="0"/>
              <a:t>Target SOA Environment</a:t>
            </a:r>
          </a:p>
          <a:p>
            <a:pPr lvl="1" eaLnBrk="1" hangingPunct="1"/>
            <a:r>
              <a:rPr lang="en-US" smtClean="0"/>
              <a:t>State</a:t>
            </a:r>
          </a:p>
          <a:p>
            <a:pPr lvl="1" eaLnBrk="1" hangingPunct="1"/>
            <a:r>
              <a:rPr lang="en-US" smtClean="0"/>
              <a:t>Technologies</a:t>
            </a:r>
          </a:p>
          <a:p>
            <a:pPr lvl="1" eaLnBrk="1" hangingPunct="1"/>
            <a:r>
              <a:rPr lang="en-US" smtClean="0"/>
              <a:t>History</a:t>
            </a:r>
          </a:p>
        </p:txBody>
      </p:sp>
      <p:pic>
        <p:nvPicPr>
          <p:cNvPr id="184324" name="Picture 4" descr="j0231616"/>
          <p:cNvPicPr>
            <a:picLocks noChangeAspect="1" noChangeArrowheads="1"/>
          </p:cNvPicPr>
          <p:nvPr/>
        </p:nvPicPr>
        <p:blipFill>
          <a:blip r:embed="rId3" cstate="print"/>
          <a:srcRect/>
          <a:stretch>
            <a:fillRect/>
          </a:stretch>
        </p:blipFill>
        <p:spPr bwMode="auto">
          <a:xfrm>
            <a:off x="5410200" y="3048000"/>
            <a:ext cx="2743200" cy="2286000"/>
          </a:xfrm>
          <a:prstGeom prst="rect">
            <a:avLst/>
          </a:prstGeom>
          <a:noFill/>
          <a:ln w="9525">
            <a:noFill/>
            <a:miter lim="800000"/>
            <a:headEnd/>
            <a:tailEnd/>
          </a:ln>
        </p:spPr>
      </p:pic>
      <p:sp>
        <p:nvSpPr>
          <p:cNvPr id="6" name="Text Box 4"/>
          <p:cNvSpPr txBox="1">
            <a:spLocks noChangeArrowheads="1"/>
          </p:cNvSpPr>
          <p:nvPr/>
        </p:nvSpPr>
        <p:spPr bwMode="auto">
          <a:xfrm>
            <a:off x="6201986" y="6162675"/>
            <a:ext cx="222208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Establish </a:t>
            </a:r>
            <a:r>
              <a:rPr lang="en-US" sz="1200" b="1" dirty="0">
                <a:solidFill>
                  <a:schemeClr val="bg1"/>
                </a:solidFill>
              </a:rPr>
              <a:t>Migration Context</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SOA Migration Project Overview</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430887"/>
          </a:xfrm>
        </p:spPr>
        <p:txBody>
          <a:bodyPr/>
          <a:lstStyle/>
          <a:p>
            <a:r>
              <a:rPr lang="en-US" dirty="0" smtClean="0"/>
              <a:t>&lt;System Name&gt; Overview</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769441"/>
          </a:xfrm>
        </p:spPr>
        <p:txBody>
          <a:bodyPr/>
          <a:lstStyle/>
          <a:p>
            <a:r>
              <a:rPr lang="en-US" dirty="0" smtClean="0"/>
              <a:t>Target SOA Environment Overview</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769441"/>
          </a:xfrm>
        </p:spPr>
        <p:txBody>
          <a:bodyPr/>
          <a:lstStyle/>
          <a:p>
            <a:r>
              <a:rPr lang="en-US" dirty="0" smtClean="0"/>
              <a:t>Discussion of Identified Migration Issues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for SMART Team Lead</a:t>
            </a:r>
            <a:endParaRPr lang="en-US" dirty="0"/>
          </a:p>
        </p:txBody>
      </p:sp>
      <p:sp>
        <p:nvSpPr>
          <p:cNvPr id="3" name="Content Placeholder 2"/>
          <p:cNvSpPr>
            <a:spLocks noGrp="1"/>
          </p:cNvSpPr>
          <p:nvPr>
            <p:ph idx="1"/>
          </p:nvPr>
        </p:nvSpPr>
        <p:spPr/>
        <p:txBody>
          <a:bodyPr/>
          <a:lstStyle/>
          <a:p>
            <a:r>
              <a:rPr lang="en-US" dirty="0" smtClean="0"/>
              <a:t>You can either display the Migration Issues Lead spreadsheet or copy the migration issues into this slide.</a:t>
            </a:r>
            <a:endParaRPr lang="en-US" dirty="0"/>
          </a:p>
        </p:txBody>
      </p:sp>
      <p:sp>
        <p:nvSpPr>
          <p:cNvPr id="4" name="Text Box 4"/>
          <p:cNvSpPr txBox="1">
            <a:spLocks noChangeArrowheads="1"/>
          </p:cNvSpPr>
          <p:nvPr/>
        </p:nvSpPr>
        <p:spPr bwMode="auto">
          <a:xfrm>
            <a:off x="6201986" y="6162675"/>
            <a:ext cx="1399742"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Migration Issues</a:t>
            </a:r>
            <a:endParaRPr lang="en-US" sz="1200" b="1" dirty="0">
              <a:solidFill>
                <a:schemeClr val="bg1"/>
              </a:solidFill>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[Add agenda here]</a:t>
            </a:r>
            <a:endParaRPr lang="en-US" dirty="0"/>
          </a:p>
        </p:txBody>
      </p:sp>
      <p:sp>
        <p:nvSpPr>
          <p:cNvPr id="4" name="Text Box 5"/>
          <p:cNvSpPr txBox="1">
            <a:spLocks noChangeArrowheads="1"/>
          </p:cNvSpPr>
          <p:nvPr/>
        </p:nvSpPr>
        <p:spPr bwMode="auto">
          <a:xfrm>
            <a:off x="6179626" y="6162675"/>
            <a:ext cx="1929439"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W1: Agenda</a:t>
            </a:r>
            <a:endParaRPr lang="en-US" sz="1200" b="1" dirty="0">
              <a:solidFill>
                <a:schemeClr val="bg1"/>
              </a:solidFill>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430887"/>
          </a:xfrm>
        </p:spPr>
        <p:txBody>
          <a:bodyPr/>
          <a:lstStyle/>
          <a:p>
            <a:r>
              <a:rPr lang="en-US" dirty="0" smtClean="0"/>
              <a:t>Wrap-Up for Day 1</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for SMART Team Lead</a:t>
            </a:r>
            <a:endParaRPr lang="en-US" dirty="0"/>
          </a:p>
        </p:txBody>
      </p:sp>
      <p:sp>
        <p:nvSpPr>
          <p:cNvPr id="3" name="Content Placeholder 2"/>
          <p:cNvSpPr>
            <a:spLocks noGrp="1"/>
          </p:cNvSpPr>
          <p:nvPr>
            <p:ph idx="1"/>
          </p:nvPr>
        </p:nvSpPr>
        <p:spPr/>
        <p:txBody>
          <a:bodyPr/>
          <a:lstStyle/>
          <a:p>
            <a:r>
              <a:rPr lang="en-US" dirty="0" smtClean="0"/>
              <a:t>Add to this slide</a:t>
            </a:r>
          </a:p>
          <a:p>
            <a:pPr lvl="1"/>
            <a:r>
              <a:rPr lang="en-US" dirty="0" smtClean="0"/>
              <a:t>Schedule for Day 2</a:t>
            </a:r>
          </a:p>
          <a:p>
            <a:pPr lvl="1"/>
            <a:r>
              <a:rPr lang="en-US" dirty="0" smtClean="0"/>
              <a:t>Any special logistics for Day 2</a:t>
            </a:r>
            <a:endParaRPr lang="en-US"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430887"/>
          </a:xfrm>
        </p:spPr>
        <p:txBody>
          <a:bodyPr/>
          <a:lstStyle/>
          <a:p>
            <a:r>
              <a:rPr lang="en-US" dirty="0" smtClean="0"/>
              <a:t>Recap of Day 1</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Day 1 Activities</a:t>
            </a:r>
            <a:endParaRPr lang="en-US" dirty="0"/>
          </a:p>
        </p:txBody>
      </p:sp>
      <p:sp>
        <p:nvSpPr>
          <p:cNvPr id="3" name="Content Placeholder 2"/>
          <p:cNvSpPr>
            <a:spLocks noGrp="1"/>
          </p:cNvSpPr>
          <p:nvPr>
            <p:ph idx="1"/>
          </p:nvPr>
        </p:nvSpPr>
        <p:spPr/>
        <p:txBody>
          <a:bodyPr/>
          <a:lstStyle/>
          <a:p>
            <a:r>
              <a:rPr lang="en-US" dirty="0" smtClean="0"/>
              <a:t>Gathered information about</a:t>
            </a:r>
          </a:p>
          <a:p>
            <a:pPr lvl="1"/>
            <a:r>
              <a:rPr lang="en-US" dirty="0" smtClean="0"/>
              <a:t>SOA Migration Project</a:t>
            </a:r>
          </a:p>
          <a:p>
            <a:pPr lvl="1"/>
            <a:r>
              <a:rPr lang="en-US" dirty="0" smtClean="0"/>
              <a:t>Legacy System</a:t>
            </a:r>
          </a:p>
          <a:p>
            <a:pPr lvl="1"/>
            <a:r>
              <a:rPr lang="en-US" dirty="0" smtClean="0"/>
              <a:t>Target SOA Environment</a:t>
            </a:r>
          </a:p>
          <a:p>
            <a:r>
              <a:rPr lang="en-US" dirty="0" smtClean="0"/>
              <a:t>Identified &lt;N&gt; migration issues related to</a:t>
            </a:r>
          </a:p>
          <a:p>
            <a:pPr lvl="1"/>
            <a:r>
              <a:rPr lang="en-US" dirty="0" smtClean="0"/>
              <a:t>&lt;Add high-level summary or general classification of migration issues identified&gt;</a:t>
            </a:r>
            <a:endParaRPr lang="en-US"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for Day 2</a:t>
            </a:r>
            <a:endParaRPr lang="en-US" dirty="0"/>
          </a:p>
        </p:txBody>
      </p:sp>
      <p:sp>
        <p:nvSpPr>
          <p:cNvPr id="3" name="Content Placeholder 2"/>
          <p:cNvSpPr>
            <a:spLocks noGrp="1"/>
          </p:cNvSpPr>
          <p:nvPr>
            <p:ph idx="1"/>
          </p:nvPr>
        </p:nvSpPr>
        <p:spPr/>
        <p:txBody>
          <a:bodyPr/>
          <a:lstStyle/>
          <a:p>
            <a:r>
              <a:rPr lang="en-US" dirty="0" smtClean="0"/>
              <a:t>&lt;Insert Agenda for Day 2&gt;</a:t>
            </a:r>
            <a:endParaRPr lang="en-US"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430887"/>
          </a:xfrm>
        </p:spPr>
        <p:txBody>
          <a:bodyPr/>
          <a:lstStyle/>
          <a:p>
            <a:r>
              <a:rPr lang="en-US" dirty="0" smtClean="0"/>
              <a:t>Service Consumers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430887"/>
          </a:xfrm>
        </p:spPr>
        <p:txBody>
          <a:bodyPr/>
          <a:lstStyle/>
          <a:p>
            <a:r>
              <a:rPr lang="en-US" dirty="0" smtClean="0"/>
              <a:t>Candidate Services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pPr eaLnBrk="1" hangingPunct="1"/>
            <a:r>
              <a:rPr lang="en-US" dirty="0" smtClean="0"/>
              <a:t>Notes for SMART Team Lead</a:t>
            </a:r>
          </a:p>
        </p:txBody>
      </p:sp>
      <p:sp>
        <p:nvSpPr>
          <p:cNvPr id="186371" name="Rectangle 3"/>
          <p:cNvSpPr>
            <a:spLocks noGrp="1" noChangeArrowheads="1"/>
          </p:cNvSpPr>
          <p:nvPr>
            <p:ph type="body" idx="1"/>
          </p:nvPr>
        </p:nvSpPr>
        <p:spPr>
          <a:xfrm>
            <a:off x="304800" y="1219200"/>
            <a:ext cx="8407400" cy="4561668"/>
          </a:xfrm>
        </p:spPr>
        <p:txBody>
          <a:bodyPr/>
          <a:lstStyle/>
          <a:p>
            <a:pPr eaLnBrk="1" hangingPunct="1">
              <a:defRPr/>
            </a:pPr>
            <a:r>
              <a:rPr lang="en-US" dirty="0" smtClean="0"/>
              <a:t>If the organization provides a list of candidate services, it is necessary to assess the process used to select them.</a:t>
            </a:r>
          </a:p>
          <a:p>
            <a:pPr>
              <a:defRPr/>
            </a:pPr>
            <a:r>
              <a:rPr lang="en-US" dirty="0" smtClean="0"/>
              <a:t>If the organization has not identified candidate services, the next step is to identify some candidate services using this process</a:t>
            </a:r>
          </a:p>
          <a:p>
            <a:pPr marL="858838" lvl="1" indent="-457200">
              <a:buFont typeface="+mj-lt"/>
              <a:buAutoNum type="arabicPeriod"/>
              <a:defRPr/>
            </a:pPr>
            <a:r>
              <a:rPr lang="en-US" dirty="0" smtClean="0"/>
              <a:t>Use business or mission drivers for SOA migration as input</a:t>
            </a:r>
          </a:p>
          <a:p>
            <a:pPr marL="858838" lvl="1" indent="-457200">
              <a:buSzPct val="100000"/>
              <a:buFont typeface="+mj-lt"/>
              <a:buAutoNum type="arabicPeriod"/>
              <a:defRPr/>
            </a:pPr>
            <a:r>
              <a:rPr lang="en-US" dirty="0" smtClean="0"/>
              <a:t>Identify key business/operational processes or mission threads that support these goals</a:t>
            </a:r>
          </a:p>
          <a:p>
            <a:pPr marL="858838" lvl="1" indent="-457200">
              <a:buSzPct val="100000"/>
              <a:buFont typeface="+mj-lt"/>
              <a:buAutoNum type="arabicPeriod"/>
              <a:defRPr/>
            </a:pPr>
            <a:r>
              <a:rPr lang="en-US" dirty="0" smtClean="0"/>
              <a:t>Identify common steps or tasks in these processes or threads</a:t>
            </a:r>
          </a:p>
          <a:p>
            <a:pPr marL="858838" lvl="1" indent="-457200">
              <a:buSzPct val="100000"/>
              <a:buFont typeface="+mj-lt"/>
              <a:buAutoNum type="arabicPeriod"/>
              <a:defRPr/>
            </a:pPr>
            <a:r>
              <a:rPr lang="en-US" dirty="0" smtClean="0"/>
              <a:t>Identify functionality from the legacy system to support these steps/tasks</a:t>
            </a:r>
          </a:p>
          <a:p>
            <a:pPr marL="858838" lvl="1" indent="-457200">
              <a:buSzPct val="100000"/>
              <a:buFont typeface="+mj-lt"/>
              <a:buAutoNum type="arabicPeriod"/>
              <a:defRPr/>
            </a:pPr>
            <a:r>
              <a:rPr lang="en-US" dirty="0" smtClean="0"/>
              <a:t>Iterate to select a number of the steps as candidate services</a:t>
            </a:r>
          </a:p>
          <a:p>
            <a:pPr marL="115888" indent="-457200">
              <a:buSzPct val="100000"/>
              <a:defRPr/>
            </a:pPr>
            <a:r>
              <a:rPr lang="en-US" dirty="0" smtClean="0"/>
              <a:t>Use the following set of slides to guide the exercise.</a:t>
            </a:r>
          </a:p>
          <a:p>
            <a:pPr eaLnBrk="1" hangingPunct="1">
              <a:buSzPct val="100000"/>
              <a:defRPr/>
            </a:pPr>
            <a:r>
              <a:rPr lang="en-US" dirty="0" smtClean="0"/>
              <a:t>.</a:t>
            </a:r>
          </a:p>
        </p:txBody>
      </p:sp>
      <p:pic>
        <p:nvPicPr>
          <p:cNvPr id="187398" name="Picture 6" descr="MCj03013380000[1]"/>
          <p:cNvPicPr>
            <a:picLocks noChangeAspect="1" noChangeArrowheads="1"/>
          </p:cNvPicPr>
          <p:nvPr/>
        </p:nvPicPr>
        <p:blipFill>
          <a:blip r:embed="rId3" cstate="print"/>
          <a:srcRect/>
          <a:stretch>
            <a:fillRect/>
          </a:stretch>
        </p:blipFill>
        <p:spPr bwMode="auto">
          <a:xfrm>
            <a:off x="7628395" y="4987872"/>
            <a:ext cx="1014236" cy="8549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338138" y="304800"/>
            <a:ext cx="8501062" cy="775597"/>
          </a:xfrm>
        </p:spPr>
        <p:txBody>
          <a:bodyPr/>
          <a:lstStyle/>
          <a:p>
            <a:pPr eaLnBrk="1" hangingPunct="1"/>
            <a:r>
              <a:rPr lang="en-US" dirty="0" smtClean="0"/>
              <a:t>Mapping Business/Operational Processes to Services</a:t>
            </a:r>
          </a:p>
        </p:txBody>
      </p:sp>
      <p:sp>
        <p:nvSpPr>
          <p:cNvPr id="188419" name="Rectangle 3"/>
          <p:cNvSpPr>
            <a:spLocks noChangeArrowheads="1"/>
          </p:cNvSpPr>
          <p:nvPr/>
        </p:nvSpPr>
        <p:spPr bwMode="auto">
          <a:xfrm>
            <a:off x="654050" y="1339850"/>
            <a:ext cx="2439988" cy="1447800"/>
          </a:xfrm>
          <a:prstGeom prst="rect">
            <a:avLst/>
          </a:prstGeom>
          <a:gradFill rotWithShape="1">
            <a:gsLst>
              <a:gs pos="0">
                <a:srgbClr val="FFFF99"/>
              </a:gs>
              <a:gs pos="100000">
                <a:srgbClr val="FFFFCC"/>
              </a:gs>
            </a:gsLst>
            <a:lin ang="5400000" scaled="1"/>
          </a:gradFill>
          <a:ln w="19050" algn="ctr">
            <a:solidFill>
              <a:schemeClr val="tx1"/>
            </a:solidFill>
            <a:miter lim="800000"/>
            <a:headEnd/>
            <a:tailEnd/>
          </a:ln>
        </p:spPr>
        <p:txBody>
          <a:bodyPr wrap="none" lIns="0" tIns="0" rIns="0" bIns="0" anchor="ctr"/>
          <a:lstStyle/>
          <a:p>
            <a:endParaRPr lang="en-US"/>
          </a:p>
        </p:txBody>
      </p:sp>
      <p:sp>
        <p:nvSpPr>
          <p:cNvPr id="188420" name="Rectangle 4"/>
          <p:cNvSpPr>
            <a:spLocks noChangeArrowheads="1"/>
          </p:cNvSpPr>
          <p:nvPr/>
        </p:nvSpPr>
        <p:spPr bwMode="auto">
          <a:xfrm>
            <a:off x="654050" y="2919413"/>
            <a:ext cx="2428875" cy="1444625"/>
          </a:xfrm>
          <a:prstGeom prst="rect">
            <a:avLst/>
          </a:prstGeom>
          <a:gradFill rotWithShape="1">
            <a:gsLst>
              <a:gs pos="0">
                <a:srgbClr val="FFFF99"/>
              </a:gs>
              <a:gs pos="100000">
                <a:srgbClr val="FFFFCC"/>
              </a:gs>
            </a:gsLst>
            <a:lin ang="5400000" scaled="1"/>
          </a:gradFill>
          <a:ln w="19050" algn="ctr">
            <a:solidFill>
              <a:schemeClr val="tx1"/>
            </a:solidFill>
            <a:miter lim="800000"/>
            <a:headEnd/>
            <a:tailEnd/>
          </a:ln>
        </p:spPr>
        <p:txBody>
          <a:bodyPr wrap="none" lIns="0" tIns="0" rIns="0" bIns="0" anchor="ctr"/>
          <a:lstStyle/>
          <a:p>
            <a:endParaRPr lang="en-US"/>
          </a:p>
        </p:txBody>
      </p:sp>
      <p:sp>
        <p:nvSpPr>
          <p:cNvPr id="188421" name="Rectangle 5"/>
          <p:cNvSpPr>
            <a:spLocks noChangeArrowheads="1"/>
          </p:cNvSpPr>
          <p:nvPr/>
        </p:nvSpPr>
        <p:spPr bwMode="auto">
          <a:xfrm>
            <a:off x="654050" y="4592638"/>
            <a:ext cx="2428875" cy="1265237"/>
          </a:xfrm>
          <a:prstGeom prst="rect">
            <a:avLst/>
          </a:prstGeom>
          <a:gradFill rotWithShape="1">
            <a:gsLst>
              <a:gs pos="0">
                <a:srgbClr val="FFFF99"/>
              </a:gs>
              <a:gs pos="100000">
                <a:srgbClr val="FFFFCC"/>
              </a:gs>
            </a:gsLst>
            <a:lin ang="5400000" scaled="1"/>
          </a:gradFill>
          <a:ln w="19050" algn="ctr">
            <a:solidFill>
              <a:schemeClr val="tx1"/>
            </a:solidFill>
            <a:miter lim="800000"/>
            <a:headEnd/>
            <a:tailEnd/>
          </a:ln>
        </p:spPr>
        <p:txBody>
          <a:bodyPr wrap="none" lIns="0" tIns="0" rIns="0" bIns="0" anchor="ctr"/>
          <a:lstStyle/>
          <a:p>
            <a:endParaRPr lang="en-US"/>
          </a:p>
        </p:txBody>
      </p:sp>
      <p:sp>
        <p:nvSpPr>
          <p:cNvPr id="188422" name="Rectangle 6"/>
          <p:cNvSpPr>
            <a:spLocks noChangeArrowheads="1"/>
          </p:cNvSpPr>
          <p:nvPr/>
        </p:nvSpPr>
        <p:spPr bwMode="auto">
          <a:xfrm>
            <a:off x="838200" y="1447800"/>
            <a:ext cx="1990725" cy="185738"/>
          </a:xfrm>
          <a:prstGeom prst="rect">
            <a:avLst/>
          </a:prstGeom>
          <a:solidFill>
            <a:srgbClr val="CCFFCC"/>
          </a:solidFill>
          <a:ln w="9525" algn="ctr">
            <a:solidFill>
              <a:schemeClr val="tx1"/>
            </a:solidFill>
            <a:miter lim="800000"/>
            <a:headEnd/>
            <a:tailEnd/>
          </a:ln>
        </p:spPr>
        <p:txBody>
          <a:bodyPr wrap="none" lIns="0" tIns="0" rIns="0" bIns="0" anchor="ctr"/>
          <a:lstStyle/>
          <a:p>
            <a:pPr>
              <a:spcBef>
                <a:spcPct val="0"/>
              </a:spcBef>
            </a:pPr>
            <a:endParaRPr lang="en-US" sz="2200"/>
          </a:p>
        </p:txBody>
      </p:sp>
      <p:sp>
        <p:nvSpPr>
          <p:cNvPr id="188423" name="Rectangle 7"/>
          <p:cNvSpPr>
            <a:spLocks noChangeArrowheads="1"/>
          </p:cNvSpPr>
          <p:nvPr/>
        </p:nvSpPr>
        <p:spPr bwMode="auto">
          <a:xfrm>
            <a:off x="838200" y="1735138"/>
            <a:ext cx="1990725" cy="174625"/>
          </a:xfrm>
          <a:prstGeom prst="rect">
            <a:avLst/>
          </a:prstGeom>
          <a:noFill/>
          <a:ln w="9525" algn="ctr">
            <a:solidFill>
              <a:schemeClr val="tx1"/>
            </a:solidFill>
            <a:miter lim="800000"/>
            <a:headEnd/>
            <a:tailEnd/>
          </a:ln>
        </p:spPr>
        <p:txBody>
          <a:bodyPr wrap="none" lIns="0" tIns="0" rIns="0" bIns="0" anchor="ctr"/>
          <a:lstStyle/>
          <a:p>
            <a:endParaRPr lang="en-US"/>
          </a:p>
        </p:txBody>
      </p:sp>
      <p:sp>
        <p:nvSpPr>
          <p:cNvPr id="188424" name="Rectangle 8"/>
          <p:cNvSpPr>
            <a:spLocks noChangeArrowheads="1"/>
          </p:cNvSpPr>
          <p:nvPr/>
        </p:nvSpPr>
        <p:spPr bwMode="auto">
          <a:xfrm>
            <a:off x="838200" y="3017838"/>
            <a:ext cx="1981200" cy="203200"/>
          </a:xfrm>
          <a:prstGeom prst="rect">
            <a:avLst/>
          </a:prstGeom>
          <a:solidFill>
            <a:srgbClr val="CCFFCC"/>
          </a:solidFill>
          <a:ln w="9525" algn="ctr">
            <a:solidFill>
              <a:schemeClr val="tx1"/>
            </a:solidFill>
            <a:miter lim="800000"/>
            <a:headEnd/>
            <a:tailEnd/>
          </a:ln>
        </p:spPr>
        <p:txBody>
          <a:bodyPr wrap="none" lIns="0" tIns="0" rIns="0" bIns="0" anchor="ctr"/>
          <a:lstStyle/>
          <a:p>
            <a:endParaRPr lang="en-US"/>
          </a:p>
        </p:txBody>
      </p:sp>
      <p:sp>
        <p:nvSpPr>
          <p:cNvPr id="188425" name="Rectangle 9"/>
          <p:cNvSpPr>
            <a:spLocks noChangeArrowheads="1"/>
          </p:cNvSpPr>
          <p:nvPr/>
        </p:nvSpPr>
        <p:spPr bwMode="auto">
          <a:xfrm>
            <a:off x="827088" y="3316288"/>
            <a:ext cx="1981200" cy="163512"/>
          </a:xfrm>
          <a:prstGeom prst="rect">
            <a:avLst/>
          </a:prstGeom>
          <a:noFill/>
          <a:ln w="9525" algn="ctr">
            <a:solidFill>
              <a:schemeClr val="tx1"/>
            </a:solidFill>
            <a:miter lim="800000"/>
            <a:headEnd/>
            <a:tailEnd/>
          </a:ln>
        </p:spPr>
        <p:txBody>
          <a:bodyPr wrap="none" lIns="0" tIns="0" rIns="0" bIns="0" anchor="ctr"/>
          <a:lstStyle/>
          <a:p>
            <a:endParaRPr lang="en-US"/>
          </a:p>
        </p:txBody>
      </p:sp>
      <p:sp>
        <p:nvSpPr>
          <p:cNvPr id="188426" name="Rectangle 10"/>
          <p:cNvSpPr>
            <a:spLocks noChangeArrowheads="1"/>
          </p:cNvSpPr>
          <p:nvPr/>
        </p:nvSpPr>
        <p:spPr bwMode="auto">
          <a:xfrm>
            <a:off x="828675" y="1998663"/>
            <a:ext cx="1990725" cy="174625"/>
          </a:xfrm>
          <a:prstGeom prst="rect">
            <a:avLst/>
          </a:prstGeom>
          <a:solidFill>
            <a:srgbClr val="969696"/>
          </a:solidFill>
          <a:ln w="9525" algn="ctr">
            <a:solidFill>
              <a:schemeClr val="tx1"/>
            </a:solidFill>
            <a:miter lim="800000"/>
            <a:headEnd/>
            <a:tailEnd/>
          </a:ln>
        </p:spPr>
        <p:txBody>
          <a:bodyPr wrap="none" lIns="0" tIns="0" rIns="0" bIns="0" anchor="ctr"/>
          <a:lstStyle/>
          <a:p>
            <a:endParaRPr lang="en-US"/>
          </a:p>
        </p:txBody>
      </p:sp>
      <p:sp>
        <p:nvSpPr>
          <p:cNvPr id="188427" name="Rectangle 11"/>
          <p:cNvSpPr>
            <a:spLocks noChangeArrowheads="1"/>
          </p:cNvSpPr>
          <p:nvPr/>
        </p:nvSpPr>
        <p:spPr bwMode="auto">
          <a:xfrm>
            <a:off x="828675" y="2252663"/>
            <a:ext cx="1990725" cy="174625"/>
          </a:xfrm>
          <a:prstGeom prst="rect">
            <a:avLst/>
          </a:prstGeom>
          <a:solidFill>
            <a:srgbClr val="FFCC99"/>
          </a:solidFill>
          <a:ln w="9525" algn="ctr">
            <a:solidFill>
              <a:schemeClr val="tx1"/>
            </a:solidFill>
            <a:miter lim="800000"/>
            <a:headEnd/>
            <a:tailEnd/>
          </a:ln>
        </p:spPr>
        <p:txBody>
          <a:bodyPr wrap="none" lIns="0" tIns="0" rIns="0" bIns="0" anchor="ctr"/>
          <a:lstStyle/>
          <a:p>
            <a:endParaRPr lang="en-US"/>
          </a:p>
        </p:txBody>
      </p:sp>
      <p:sp>
        <p:nvSpPr>
          <p:cNvPr id="188428" name="Rectangle 12"/>
          <p:cNvSpPr>
            <a:spLocks noChangeArrowheads="1"/>
          </p:cNvSpPr>
          <p:nvPr/>
        </p:nvSpPr>
        <p:spPr bwMode="auto">
          <a:xfrm>
            <a:off x="827088" y="3560763"/>
            <a:ext cx="1981200" cy="163512"/>
          </a:xfrm>
          <a:prstGeom prst="rect">
            <a:avLst/>
          </a:prstGeom>
          <a:solidFill>
            <a:srgbClr val="969696"/>
          </a:solidFill>
          <a:ln w="9525" algn="ctr">
            <a:solidFill>
              <a:schemeClr val="tx1"/>
            </a:solidFill>
            <a:miter lim="800000"/>
            <a:headEnd/>
            <a:tailEnd/>
          </a:ln>
        </p:spPr>
        <p:txBody>
          <a:bodyPr wrap="none" lIns="0" tIns="0" rIns="0" bIns="0" anchor="ctr"/>
          <a:lstStyle/>
          <a:p>
            <a:endParaRPr lang="en-US"/>
          </a:p>
        </p:txBody>
      </p:sp>
      <p:sp>
        <p:nvSpPr>
          <p:cNvPr id="188429" name="Rectangle 13"/>
          <p:cNvSpPr>
            <a:spLocks noChangeArrowheads="1"/>
          </p:cNvSpPr>
          <p:nvPr/>
        </p:nvSpPr>
        <p:spPr bwMode="auto">
          <a:xfrm>
            <a:off x="817563" y="3794125"/>
            <a:ext cx="1981200" cy="163513"/>
          </a:xfrm>
          <a:prstGeom prst="rect">
            <a:avLst/>
          </a:prstGeom>
          <a:noFill/>
          <a:ln w="9525" algn="ctr">
            <a:solidFill>
              <a:schemeClr val="tx1"/>
            </a:solidFill>
            <a:miter lim="800000"/>
            <a:headEnd/>
            <a:tailEnd/>
          </a:ln>
        </p:spPr>
        <p:txBody>
          <a:bodyPr wrap="none" lIns="0" tIns="0" rIns="0" bIns="0" anchor="ctr"/>
          <a:lstStyle/>
          <a:p>
            <a:endParaRPr lang="en-US"/>
          </a:p>
        </p:txBody>
      </p:sp>
      <p:sp>
        <p:nvSpPr>
          <p:cNvPr id="188430" name="Rectangle 14"/>
          <p:cNvSpPr>
            <a:spLocks noChangeArrowheads="1"/>
          </p:cNvSpPr>
          <p:nvPr/>
        </p:nvSpPr>
        <p:spPr bwMode="auto">
          <a:xfrm>
            <a:off x="828675" y="4683125"/>
            <a:ext cx="1990725" cy="174625"/>
          </a:xfrm>
          <a:prstGeom prst="rect">
            <a:avLst/>
          </a:prstGeom>
          <a:solidFill>
            <a:srgbClr val="CCFFCC"/>
          </a:solidFill>
          <a:ln w="9525" algn="ctr">
            <a:solidFill>
              <a:schemeClr val="tx1"/>
            </a:solidFill>
            <a:miter lim="800000"/>
            <a:headEnd/>
            <a:tailEnd/>
          </a:ln>
        </p:spPr>
        <p:txBody>
          <a:bodyPr wrap="none" lIns="0" tIns="0" rIns="0" bIns="0" anchor="ctr"/>
          <a:lstStyle/>
          <a:p>
            <a:endParaRPr lang="en-US"/>
          </a:p>
        </p:txBody>
      </p:sp>
      <p:sp>
        <p:nvSpPr>
          <p:cNvPr id="188431" name="Rectangle 15"/>
          <p:cNvSpPr>
            <a:spLocks noChangeArrowheads="1"/>
          </p:cNvSpPr>
          <p:nvPr/>
        </p:nvSpPr>
        <p:spPr bwMode="auto">
          <a:xfrm>
            <a:off x="827088" y="4937125"/>
            <a:ext cx="1990725" cy="174625"/>
          </a:xfrm>
          <a:prstGeom prst="rect">
            <a:avLst/>
          </a:prstGeom>
          <a:solidFill>
            <a:srgbClr val="969696"/>
          </a:solidFill>
          <a:ln w="9525" algn="ctr">
            <a:solidFill>
              <a:schemeClr val="tx1"/>
            </a:solidFill>
            <a:miter lim="800000"/>
            <a:headEnd/>
            <a:tailEnd/>
          </a:ln>
        </p:spPr>
        <p:txBody>
          <a:bodyPr wrap="none" lIns="0" tIns="0" rIns="0" bIns="0" anchor="ctr"/>
          <a:lstStyle/>
          <a:p>
            <a:endParaRPr lang="en-US"/>
          </a:p>
        </p:txBody>
      </p:sp>
      <p:sp>
        <p:nvSpPr>
          <p:cNvPr id="188432" name="Rectangle 16"/>
          <p:cNvSpPr>
            <a:spLocks noChangeArrowheads="1"/>
          </p:cNvSpPr>
          <p:nvPr/>
        </p:nvSpPr>
        <p:spPr bwMode="auto">
          <a:xfrm>
            <a:off x="827088" y="5221288"/>
            <a:ext cx="1981200" cy="203200"/>
          </a:xfrm>
          <a:prstGeom prst="rect">
            <a:avLst/>
          </a:prstGeom>
          <a:solidFill>
            <a:srgbClr val="FFCC99"/>
          </a:solidFill>
          <a:ln w="9525" algn="ctr">
            <a:solidFill>
              <a:schemeClr val="tx1"/>
            </a:solidFill>
            <a:miter lim="800000"/>
            <a:headEnd/>
            <a:tailEnd/>
          </a:ln>
        </p:spPr>
        <p:txBody>
          <a:bodyPr wrap="none" lIns="0" tIns="0" rIns="0" bIns="0" anchor="ctr"/>
          <a:lstStyle/>
          <a:p>
            <a:endParaRPr lang="en-US"/>
          </a:p>
        </p:txBody>
      </p:sp>
      <p:sp>
        <p:nvSpPr>
          <p:cNvPr id="188433" name="Text Box 17"/>
          <p:cNvSpPr txBox="1">
            <a:spLocks noChangeArrowheads="1"/>
          </p:cNvSpPr>
          <p:nvPr/>
        </p:nvSpPr>
        <p:spPr bwMode="auto">
          <a:xfrm>
            <a:off x="766465" y="2524125"/>
            <a:ext cx="1782763" cy="244475"/>
          </a:xfrm>
          <a:prstGeom prst="rect">
            <a:avLst/>
          </a:prstGeom>
          <a:noFill/>
          <a:ln w="9525" algn="ctr">
            <a:noFill/>
            <a:miter lim="800000"/>
            <a:headEnd/>
            <a:tailEnd/>
          </a:ln>
        </p:spPr>
        <p:txBody>
          <a:bodyPr wrap="none" lIns="0" tIns="0" rIns="0" bIns="0">
            <a:spAutoFit/>
          </a:bodyPr>
          <a:lstStyle/>
          <a:p>
            <a:pPr>
              <a:spcBef>
                <a:spcPct val="0"/>
              </a:spcBef>
            </a:pPr>
            <a:r>
              <a:rPr lang="en-US" sz="1600" dirty="0"/>
              <a:t>Business Process 1</a:t>
            </a:r>
          </a:p>
        </p:txBody>
      </p:sp>
      <p:sp>
        <p:nvSpPr>
          <p:cNvPr id="188434" name="Text Box 18"/>
          <p:cNvSpPr txBox="1">
            <a:spLocks noChangeArrowheads="1"/>
          </p:cNvSpPr>
          <p:nvPr/>
        </p:nvSpPr>
        <p:spPr bwMode="auto">
          <a:xfrm>
            <a:off x="766465" y="4110038"/>
            <a:ext cx="1782763" cy="244475"/>
          </a:xfrm>
          <a:prstGeom prst="rect">
            <a:avLst/>
          </a:prstGeom>
          <a:noFill/>
          <a:ln w="9525" algn="ctr">
            <a:noFill/>
            <a:miter lim="800000"/>
            <a:headEnd/>
            <a:tailEnd/>
          </a:ln>
        </p:spPr>
        <p:txBody>
          <a:bodyPr wrap="none" lIns="0" tIns="0" rIns="0" bIns="0">
            <a:spAutoFit/>
          </a:bodyPr>
          <a:lstStyle/>
          <a:p>
            <a:pPr>
              <a:spcBef>
                <a:spcPct val="0"/>
              </a:spcBef>
            </a:pPr>
            <a:r>
              <a:rPr lang="en-US" sz="1600"/>
              <a:t>Business Process 2</a:t>
            </a:r>
          </a:p>
        </p:txBody>
      </p:sp>
      <p:sp>
        <p:nvSpPr>
          <p:cNvPr id="188435" name="Text Box 19"/>
          <p:cNvSpPr txBox="1">
            <a:spLocks noChangeArrowheads="1"/>
          </p:cNvSpPr>
          <p:nvPr/>
        </p:nvSpPr>
        <p:spPr bwMode="auto">
          <a:xfrm>
            <a:off x="766465" y="5584825"/>
            <a:ext cx="1782763" cy="244475"/>
          </a:xfrm>
          <a:prstGeom prst="rect">
            <a:avLst/>
          </a:prstGeom>
          <a:noFill/>
          <a:ln w="9525" algn="ctr">
            <a:noFill/>
            <a:miter lim="800000"/>
            <a:headEnd/>
            <a:tailEnd/>
          </a:ln>
        </p:spPr>
        <p:txBody>
          <a:bodyPr wrap="none" lIns="0" tIns="0" rIns="0" bIns="0">
            <a:spAutoFit/>
          </a:bodyPr>
          <a:lstStyle/>
          <a:p>
            <a:pPr>
              <a:spcBef>
                <a:spcPct val="0"/>
              </a:spcBef>
            </a:pPr>
            <a:r>
              <a:rPr lang="en-US" sz="1600"/>
              <a:t>Business Process 3</a:t>
            </a:r>
          </a:p>
        </p:txBody>
      </p:sp>
      <p:grpSp>
        <p:nvGrpSpPr>
          <p:cNvPr id="2" name="Group 20"/>
          <p:cNvGrpSpPr>
            <a:grpSpLocks/>
          </p:cNvGrpSpPr>
          <p:nvPr/>
        </p:nvGrpSpPr>
        <p:grpSpPr bwMode="auto">
          <a:xfrm>
            <a:off x="2819400" y="2106613"/>
            <a:ext cx="3373438" cy="2914650"/>
            <a:chOff x="1958" y="1659"/>
            <a:chExt cx="2740" cy="1836"/>
          </a:xfrm>
        </p:grpSpPr>
        <p:sp>
          <p:nvSpPr>
            <p:cNvPr id="188464" name="Rectangle 21"/>
            <p:cNvSpPr>
              <a:spLocks noChangeArrowheads="1"/>
            </p:cNvSpPr>
            <p:nvPr/>
          </p:nvSpPr>
          <p:spPr bwMode="auto">
            <a:xfrm>
              <a:off x="3342" y="2192"/>
              <a:ext cx="1356" cy="327"/>
            </a:xfrm>
            <a:prstGeom prst="rect">
              <a:avLst/>
            </a:prstGeom>
            <a:solidFill>
              <a:srgbClr val="969696"/>
            </a:solidFill>
            <a:ln w="9525" algn="ctr">
              <a:solidFill>
                <a:schemeClr val="tx1"/>
              </a:solidFill>
              <a:miter lim="800000"/>
              <a:headEnd/>
              <a:tailEnd/>
            </a:ln>
          </p:spPr>
          <p:txBody>
            <a:bodyPr wrap="none" lIns="0" tIns="0" rIns="0" bIns="0" anchor="ctr"/>
            <a:lstStyle/>
            <a:p>
              <a:endParaRPr lang="en-US"/>
            </a:p>
          </p:txBody>
        </p:sp>
        <p:sp>
          <p:nvSpPr>
            <p:cNvPr id="188465" name="Line 22"/>
            <p:cNvSpPr>
              <a:spLocks noChangeShapeType="1"/>
            </p:cNvSpPr>
            <p:nvPr/>
          </p:nvSpPr>
          <p:spPr bwMode="auto">
            <a:xfrm>
              <a:off x="1958" y="1659"/>
              <a:ext cx="1357" cy="594"/>
            </a:xfrm>
            <a:prstGeom prst="line">
              <a:avLst/>
            </a:prstGeom>
            <a:noFill/>
            <a:ln w="9525">
              <a:solidFill>
                <a:schemeClr val="tx1"/>
              </a:solidFill>
              <a:round/>
              <a:headEnd/>
              <a:tailEnd type="triangle" w="med" len="med"/>
            </a:ln>
          </p:spPr>
          <p:txBody>
            <a:bodyPr wrap="none" lIns="0" tIns="0" rIns="0" bIns="0" anchor="ctr"/>
            <a:lstStyle/>
            <a:p>
              <a:endParaRPr lang="en-US"/>
            </a:p>
          </p:txBody>
        </p:sp>
        <p:sp>
          <p:nvSpPr>
            <p:cNvPr id="188466" name="Line 23"/>
            <p:cNvSpPr>
              <a:spLocks noChangeShapeType="1"/>
            </p:cNvSpPr>
            <p:nvPr/>
          </p:nvSpPr>
          <p:spPr bwMode="auto">
            <a:xfrm flipV="1">
              <a:off x="1958" y="2348"/>
              <a:ext cx="1350" cy="277"/>
            </a:xfrm>
            <a:prstGeom prst="line">
              <a:avLst/>
            </a:prstGeom>
            <a:noFill/>
            <a:ln w="9525">
              <a:solidFill>
                <a:schemeClr val="tx1"/>
              </a:solidFill>
              <a:round/>
              <a:headEnd/>
              <a:tailEnd type="triangle" w="med" len="med"/>
            </a:ln>
          </p:spPr>
          <p:txBody>
            <a:bodyPr wrap="none" lIns="0" tIns="0" rIns="0" bIns="0" anchor="ctr"/>
            <a:lstStyle/>
            <a:p>
              <a:endParaRPr lang="en-US"/>
            </a:p>
          </p:txBody>
        </p:sp>
        <p:sp>
          <p:nvSpPr>
            <p:cNvPr id="188467" name="Line 24"/>
            <p:cNvSpPr>
              <a:spLocks noChangeShapeType="1"/>
            </p:cNvSpPr>
            <p:nvPr/>
          </p:nvSpPr>
          <p:spPr bwMode="auto">
            <a:xfrm flipV="1">
              <a:off x="1964" y="2456"/>
              <a:ext cx="1350" cy="1039"/>
            </a:xfrm>
            <a:prstGeom prst="line">
              <a:avLst/>
            </a:prstGeom>
            <a:noFill/>
            <a:ln w="9525">
              <a:solidFill>
                <a:schemeClr val="tx1"/>
              </a:solidFill>
              <a:round/>
              <a:headEnd/>
              <a:tailEnd type="triangle" w="med" len="med"/>
            </a:ln>
          </p:spPr>
          <p:txBody>
            <a:bodyPr wrap="none" lIns="0" tIns="0" rIns="0" bIns="0" anchor="ctr"/>
            <a:lstStyle/>
            <a:p>
              <a:endParaRPr lang="en-US"/>
            </a:p>
          </p:txBody>
        </p:sp>
        <p:sp>
          <p:nvSpPr>
            <p:cNvPr id="188468" name="Text Box 25"/>
            <p:cNvSpPr txBox="1">
              <a:spLocks noChangeArrowheads="1"/>
            </p:cNvSpPr>
            <p:nvPr/>
          </p:nvSpPr>
          <p:spPr bwMode="auto">
            <a:xfrm>
              <a:off x="3677" y="2561"/>
              <a:ext cx="687" cy="154"/>
            </a:xfrm>
            <a:prstGeom prst="rect">
              <a:avLst/>
            </a:prstGeom>
            <a:noFill/>
            <a:ln w="9525" algn="ctr">
              <a:noFill/>
              <a:miter lim="800000"/>
              <a:headEnd/>
              <a:tailEnd/>
            </a:ln>
          </p:spPr>
          <p:txBody>
            <a:bodyPr wrap="none" lIns="0" tIns="0" rIns="0" bIns="0">
              <a:spAutoFit/>
            </a:bodyPr>
            <a:lstStyle/>
            <a:p>
              <a:pPr>
                <a:spcBef>
                  <a:spcPct val="0"/>
                </a:spcBef>
              </a:pPr>
              <a:r>
                <a:rPr lang="en-US" sz="1600"/>
                <a:t>Service 2</a:t>
              </a:r>
            </a:p>
          </p:txBody>
        </p:sp>
      </p:grpSp>
      <p:grpSp>
        <p:nvGrpSpPr>
          <p:cNvPr id="3" name="Group 26"/>
          <p:cNvGrpSpPr>
            <a:grpSpLocks/>
          </p:cNvGrpSpPr>
          <p:nvPr/>
        </p:nvGrpSpPr>
        <p:grpSpPr bwMode="auto">
          <a:xfrm>
            <a:off x="2819400" y="1546225"/>
            <a:ext cx="3354388" cy="3211513"/>
            <a:chOff x="1958" y="1306"/>
            <a:chExt cx="2725" cy="2023"/>
          </a:xfrm>
        </p:grpSpPr>
        <p:sp>
          <p:nvSpPr>
            <p:cNvPr id="188459" name="Rectangle 27"/>
            <p:cNvSpPr>
              <a:spLocks noChangeArrowheads="1"/>
            </p:cNvSpPr>
            <p:nvPr/>
          </p:nvSpPr>
          <p:spPr bwMode="auto">
            <a:xfrm>
              <a:off x="3359" y="1471"/>
              <a:ext cx="1324" cy="264"/>
            </a:xfrm>
            <a:prstGeom prst="rect">
              <a:avLst/>
            </a:prstGeom>
            <a:solidFill>
              <a:srgbClr val="CCFFCC"/>
            </a:solidFill>
            <a:ln w="9525" algn="ctr">
              <a:solidFill>
                <a:schemeClr val="tx1"/>
              </a:solidFill>
              <a:miter lim="800000"/>
              <a:headEnd/>
              <a:tailEnd/>
            </a:ln>
          </p:spPr>
          <p:txBody>
            <a:bodyPr wrap="none" lIns="0" tIns="0" rIns="0" bIns="0" anchor="ctr"/>
            <a:lstStyle/>
            <a:p>
              <a:pPr>
                <a:spcBef>
                  <a:spcPct val="0"/>
                </a:spcBef>
              </a:pPr>
              <a:endParaRPr lang="en-US" sz="2200"/>
            </a:p>
          </p:txBody>
        </p:sp>
        <p:sp>
          <p:nvSpPr>
            <p:cNvPr id="188460" name="Line 28"/>
            <p:cNvSpPr>
              <a:spLocks noChangeShapeType="1"/>
            </p:cNvSpPr>
            <p:nvPr/>
          </p:nvSpPr>
          <p:spPr bwMode="auto">
            <a:xfrm>
              <a:off x="1971" y="1306"/>
              <a:ext cx="1370" cy="224"/>
            </a:xfrm>
            <a:prstGeom prst="line">
              <a:avLst/>
            </a:prstGeom>
            <a:noFill/>
            <a:ln w="9525">
              <a:solidFill>
                <a:schemeClr val="tx1"/>
              </a:solidFill>
              <a:round/>
              <a:headEnd/>
              <a:tailEnd type="triangle" w="med" len="med"/>
            </a:ln>
          </p:spPr>
          <p:txBody>
            <a:bodyPr wrap="none" lIns="0" tIns="0" rIns="0" bIns="0" anchor="ctr"/>
            <a:lstStyle/>
            <a:p>
              <a:endParaRPr lang="en-US"/>
            </a:p>
          </p:txBody>
        </p:sp>
        <p:sp>
          <p:nvSpPr>
            <p:cNvPr id="188461" name="Line 29"/>
            <p:cNvSpPr>
              <a:spLocks noChangeShapeType="1"/>
            </p:cNvSpPr>
            <p:nvPr/>
          </p:nvSpPr>
          <p:spPr bwMode="auto">
            <a:xfrm flipV="1">
              <a:off x="1958" y="1600"/>
              <a:ext cx="1395" cy="692"/>
            </a:xfrm>
            <a:prstGeom prst="line">
              <a:avLst/>
            </a:prstGeom>
            <a:noFill/>
            <a:ln w="9525">
              <a:solidFill>
                <a:schemeClr val="tx1"/>
              </a:solidFill>
              <a:round/>
              <a:headEnd/>
              <a:tailEnd type="triangle" w="med" len="med"/>
            </a:ln>
          </p:spPr>
          <p:txBody>
            <a:bodyPr wrap="none" lIns="0" tIns="0" rIns="0" bIns="0" anchor="ctr"/>
            <a:lstStyle/>
            <a:p>
              <a:endParaRPr lang="en-US"/>
            </a:p>
          </p:txBody>
        </p:sp>
        <p:sp>
          <p:nvSpPr>
            <p:cNvPr id="188462" name="Line 30"/>
            <p:cNvSpPr>
              <a:spLocks noChangeShapeType="1"/>
            </p:cNvSpPr>
            <p:nvPr/>
          </p:nvSpPr>
          <p:spPr bwMode="auto">
            <a:xfrm flipV="1">
              <a:off x="1958" y="1709"/>
              <a:ext cx="1382" cy="1620"/>
            </a:xfrm>
            <a:prstGeom prst="line">
              <a:avLst/>
            </a:prstGeom>
            <a:noFill/>
            <a:ln w="9525">
              <a:solidFill>
                <a:schemeClr val="tx1"/>
              </a:solidFill>
              <a:round/>
              <a:headEnd/>
              <a:tailEnd type="triangle" w="med" len="med"/>
            </a:ln>
          </p:spPr>
          <p:txBody>
            <a:bodyPr wrap="none" lIns="0" tIns="0" rIns="0" bIns="0" anchor="ctr"/>
            <a:lstStyle/>
            <a:p>
              <a:endParaRPr lang="en-US"/>
            </a:p>
          </p:txBody>
        </p:sp>
        <p:sp>
          <p:nvSpPr>
            <p:cNvPr id="188463" name="Text Box 31"/>
            <p:cNvSpPr txBox="1">
              <a:spLocks noChangeArrowheads="1"/>
            </p:cNvSpPr>
            <p:nvPr/>
          </p:nvSpPr>
          <p:spPr bwMode="auto">
            <a:xfrm>
              <a:off x="3678" y="1780"/>
              <a:ext cx="687" cy="154"/>
            </a:xfrm>
            <a:prstGeom prst="rect">
              <a:avLst/>
            </a:prstGeom>
            <a:noFill/>
            <a:ln w="9525" algn="ctr">
              <a:noFill/>
              <a:miter lim="800000"/>
              <a:headEnd/>
              <a:tailEnd/>
            </a:ln>
          </p:spPr>
          <p:txBody>
            <a:bodyPr wrap="none" lIns="0" tIns="0" rIns="0" bIns="0">
              <a:spAutoFit/>
            </a:bodyPr>
            <a:lstStyle/>
            <a:p>
              <a:pPr>
                <a:spcBef>
                  <a:spcPct val="0"/>
                </a:spcBef>
              </a:pPr>
              <a:r>
                <a:rPr lang="en-US" sz="1600"/>
                <a:t>Service 1</a:t>
              </a:r>
            </a:p>
          </p:txBody>
        </p:sp>
      </p:grpSp>
      <p:grpSp>
        <p:nvGrpSpPr>
          <p:cNvPr id="4" name="Group 32"/>
          <p:cNvGrpSpPr>
            <a:grpSpLocks/>
          </p:cNvGrpSpPr>
          <p:nvPr/>
        </p:nvGrpSpPr>
        <p:grpSpPr bwMode="auto">
          <a:xfrm>
            <a:off x="2809875" y="2339975"/>
            <a:ext cx="3405188" cy="2957513"/>
            <a:chOff x="1952" y="1806"/>
            <a:chExt cx="2765" cy="1863"/>
          </a:xfrm>
        </p:grpSpPr>
        <p:sp>
          <p:nvSpPr>
            <p:cNvPr id="188455" name="Rectangle 33"/>
            <p:cNvSpPr>
              <a:spLocks noChangeArrowheads="1"/>
            </p:cNvSpPr>
            <p:nvPr/>
          </p:nvSpPr>
          <p:spPr bwMode="auto">
            <a:xfrm>
              <a:off x="3372" y="2880"/>
              <a:ext cx="1345" cy="436"/>
            </a:xfrm>
            <a:prstGeom prst="rect">
              <a:avLst/>
            </a:prstGeom>
            <a:solidFill>
              <a:srgbClr val="FFCC99"/>
            </a:solidFill>
            <a:ln w="9525" algn="ctr">
              <a:solidFill>
                <a:schemeClr val="tx1"/>
              </a:solidFill>
              <a:miter lim="800000"/>
              <a:headEnd/>
              <a:tailEnd/>
            </a:ln>
          </p:spPr>
          <p:txBody>
            <a:bodyPr wrap="none" lIns="0" tIns="0" rIns="0" bIns="0" anchor="ctr"/>
            <a:lstStyle/>
            <a:p>
              <a:endParaRPr lang="en-US"/>
            </a:p>
          </p:txBody>
        </p:sp>
        <p:sp>
          <p:nvSpPr>
            <p:cNvPr id="188456" name="Line 34"/>
            <p:cNvSpPr>
              <a:spLocks noChangeShapeType="1"/>
            </p:cNvSpPr>
            <p:nvPr/>
          </p:nvSpPr>
          <p:spPr bwMode="auto">
            <a:xfrm>
              <a:off x="1958" y="1806"/>
              <a:ext cx="1408" cy="1195"/>
            </a:xfrm>
            <a:prstGeom prst="line">
              <a:avLst/>
            </a:prstGeom>
            <a:noFill/>
            <a:ln w="9525">
              <a:solidFill>
                <a:schemeClr val="tx1"/>
              </a:solidFill>
              <a:round/>
              <a:headEnd/>
              <a:tailEnd type="triangle" w="med" len="med"/>
            </a:ln>
          </p:spPr>
          <p:txBody>
            <a:bodyPr wrap="none" lIns="0" tIns="0" rIns="0" bIns="0" anchor="ctr"/>
            <a:lstStyle/>
            <a:p>
              <a:endParaRPr lang="en-US"/>
            </a:p>
          </p:txBody>
        </p:sp>
        <p:sp>
          <p:nvSpPr>
            <p:cNvPr id="188457" name="Line 35"/>
            <p:cNvSpPr>
              <a:spLocks noChangeShapeType="1"/>
            </p:cNvSpPr>
            <p:nvPr/>
          </p:nvSpPr>
          <p:spPr bwMode="auto">
            <a:xfrm flipV="1">
              <a:off x="1952" y="3187"/>
              <a:ext cx="1408" cy="482"/>
            </a:xfrm>
            <a:prstGeom prst="line">
              <a:avLst/>
            </a:prstGeom>
            <a:noFill/>
            <a:ln w="9525">
              <a:solidFill>
                <a:schemeClr val="tx1"/>
              </a:solidFill>
              <a:round/>
              <a:headEnd/>
              <a:tailEnd type="triangle" w="med" len="med"/>
            </a:ln>
          </p:spPr>
          <p:txBody>
            <a:bodyPr wrap="none" lIns="0" tIns="0" rIns="0" bIns="0" anchor="ctr"/>
            <a:lstStyle/>
            <a:p>
              <a:endParaRPr lang="en-US"/>
            </a:p>
          </p:txBody>
        </p:sp>
        <p:sp>
          <p:nvSpPr>
            <p:cNvPr id="188458" name="Text Box 36"/>
            <p:cNvSpPr txBox="1">
              <a:spLocks noChangeArrowheads="1"/>
            </p:cNvSpPr>
            <p:nvPr/>
          </p:nvSpPr>
          <p:spPr bwMode="auto">
            <a:xfrm>
              <a:off x="3701" y="3367"/>
              <a:ext cx="687" cy="154"/>
            </a:xfrm>
            <a:prstGeom prst="rect">
              <a:avLst/>
            </a:prstGeom>
            <a:noFill/>
            <a:ln w="9525" algn="ctr">
              <a:noFill/>
              <a:miter lim="800000"/>
              <a:headEnd/>
              <a:tailEnd/>
            </a:ln>
          </p:spPr>
          <p:txBody>
            <a:bodyPr wrap="none" lIns="0" tIns="0" rIns="0" bIns="0">
              <a:spAutoFit/>
            </a:bodyPr>
            <a:lstStyle/>
            <a:p>
              <a:pPr>
                <a:spcBef>
                  <a:spcPct val="0"/>
                </a:spcBef>
              </a:pPr>
              <a:r>
                <a:rPr lang="en-US" sz="1600"/>
                <a:t>Service 3</a:t>
              </a:r>
            </a:p>
          </p:txBody>
        </p:sp>
      </p:grpSp>
      <p:grpSp>
        <p:nvGrpSpPr>
          <p:cNvPr id="5" name="Group 37"/>
          <p:cNvGrpSpPr>
            <a:grpSpLocks/>
          </p:cNvGrpSpPr>
          <p:nvPr/>
        </p:nvGrpSpPr>
        <p:grpSpPr bwMode="auto">
          <a:xfrm>
            <a:off x="6183314" y="2003425"/>
            <a:ext cx="2401888" cy="2524125"/>
            <a:chOff x="4077" y="1594"/>
            <a:chExt cx="1513" cy="1590"/>
          </a:xfrm>
        </p:grpSpPr>
        <p:sp>
          <p:nvSpPr>
            <p:cNvPr id="188447" name="Rectangle 38"/>
            <p:cNvSpPr>
              <a:spLocks noChangeArrowheads="1"/>
            </p:cNvSpPr>
            <p:nvPr/>
          </p:nvSpPr>
          <p:spPr bwMode="auto">
            <a:xfrm>
              <a:off x="4460" y="1902"/>
              <a:ext cx="935" cy="255"/>
            </a:xfrm>
            <a:prstGeom prst="rect">
              <a:avLst/>
            </a:prstGeom>
            <a:solidFill>
              <a:srgbClr val="CC99FF"/>
            </a:solidFill>
            <a:ln w="9525" algn="ctr">
              <a:solidFill>
                <a:schemeClr val="tx1"/>
              </a:solidFill>
              <a:miter lim="800000"/>
              <a:headEnd/>
              <a:tailEnd/>
            </a:ln>
          </p:spPr>
          <p:txBody>
            <a:bodyPr wrap="none" lIns="0" tIns="0" rIns="0" bIns="0" anchor="ctr"/>
            <a:lstStyle/>
            <a:p>
              <a:endParaRPr lang="en-US"/>
            </a:p>
          </p:txBody>
        </p:sp>
        <p:sp>
          <p:nvSpPr>
            <p:cNvPr id="188448" name="Rectangle 39"/>
            <p:cNvSpPr>
              <a:spLocks noChangeArrowheads="1"/>
            </p:cNvSpPr>
            <p:nvPr/>
          </p:nvSpPr>
          <p:spPr bwMode="auto">
            <a:xfrm>
              <a:off x="4461" y="2733"/>
              <a:ext cx="915" cy="255"/>
            </a:xfrm>
            <a:prstGeom prst="rect">
              <a:avLst/>
            </a:prstGeom>
            <a:solidFill>
              <a:srgbClr val="CCFFFF"/>
            </a:solidFill>
            <a:ln w="9525" algn="ctr">
              <a:solidFill>
                <a:schemeClr val="tx1"/>
              </a:solidFill>
              <a:miter lim="800000"/>
              <a:headEnd/>
              <a:tailEnd/>
            </a:ln>
          </p:spPr>
          <p:txBody>
            <a:bodyPr wrap="none" lIns="0" tIns="0" rIns="0" bIns="0" anchor="ctr"/>
            <a:lstStyle/>
            <a:p>
              <a:endParaRPr lang="en-US"/>
            </a:p>
          </p:txBody>
        </p:sp>
        <p:sp>
          <p:nvSpPr>
            <p:cNvPr id="188449" name="Text Box 40"/>
            <p:cNvSpPr txBox="1">
              <a:spLocks noChangeArrowheads="1"/>
            </p:cNvSpPr>
            <p:nvPr/>
          </p:nvSpPr>
          <p:spPr bwMode="auto">
            <a:xfrm>
              <a:off x="4265" y="2230"/>
              <a:ext cx="1325" cy="154"/>
            </a:xfrm>
            <a:prstGeom prst="rect">
              <a:avLst/>
            </a:prstGeom>
            <a:noFill/>
            <a:ln w="9525" algn="ctr">
              <a:noFill/>
              <a:miter lim="800000"/>
              <a:headEnd/>
              <a:tailEnd/>
            </a:ln>
          </p:spPr>
          <p:txBody>
            <a:bodyPr wrap="none" lIns="0" tIns="0" rIns="0" bIns="0">
              <a:spAutoFit/>
            </a:bodyPr>
            <a:lstStyle/>
            <a:p>
              <a:pPr>
                <a:spcBef>
                  <a:spcPct val="0"/>
                </a:spcBef>
              </a:pPr>
              <a:r>
                <a:rPr lang="en-US" sz="1600"/>
                <a:t>Infrastructure Service 1</a:t>
              </a:r>
            </a:p>
          </p:txBody>
        </p:sp>
        <p:sp>
          <p:nvSpPr>
            <p:cNvPr id="188450" name="Text Box 41"/>
            <p:cNvSpPr txBox="1">
              <a:spLocks noChangeArrowheads="1"/>
            </p:cNvSpPr>
            <p:nvPr/>
          </p:nvSpPr>
          <p:spPr bwMode="auto">
            <a:xfrm>
              <a:off x="4256" y="3030"/>
              <a:ext cx="1325" cy="154"/>
            </a:xfrm>
            <a:prstGeom prst="rect">
              <a:avLst/>
            </a:prstGeom>
            <a:noFill/>
            <a:ln w="9525" algn="ctr">
              <a:noFill/>
              <a:miter lim="800000"/>
              <a:headEnd/>
              <a:tailEnd/>
            </a:ln>
          </p:spPr>
          <p:txBody>
            <a:bodyPr wrap="none" lIns="0" tIns="0" rIns="0" bIns="0">
              <a:spAutoFit/>
            </a:bodyPr>
            <a:lstStyle/>
            <a:p>
              <a:pPr>
                <a:spcBef>
                  <a:spcPct val="0"/>
                </a:spcBef>
              </a:pPr>
              <a:r>
                <a:rPr lang="en-US" sz="1600"/>
                <a:t>Infrastructure Service 2</a:t>
              </a:r>
            </a:p>
          </p:txBody>
        </p:sp>
        <p:sp>
          <p:nvSpPr>
            <p:cNvPr id="188451" name="Line 42"/>
            <p:cNvSpPr>
              <a:spLocks noChangeShapeType="1"/>
            </p:cNvSpPr>
            <p:nvPr/>
          </p:nvSpPr>
          <p:spPr bwMode="auto">
            <a:xfrm>
              <a:off x="4077" y="1594"/>
              <a:ext cx="352" cy="422"/>
            </a:xfrm>
            <a:prstGeom prst="line">
              <a:avLst/>
            </a:prstGeom>
            <a:noFill/>
            <a:ln w="9525">
              <a:solidFill>
                <a:schemeClr val="tx1"/>
              </a:solidFill>
              <a:prstDash val="dash"/>
              <a:round/>
              <a:headEnd/>
              <a:tailEnd type="triangle" w="med" len="med"/>
            </a:ln>
          </p:spPr>
          <p:txBody>
            <a:bodyPr wrap="none" lIns="0" tIns="0" rIns="0" bIns="0" anchor="ctr"/>
            <a:lstStyle/>
            <a:p>
              <a:endParaRPr lang="en-US"/>
            </a:p>
          </p:txBody>
        </p:sp>
        <p:sp>
          <p:nvSpPr>
            <p:cNvPr id="188452" name="Line 43"/>
            <p:cNvSpPr>
              <a:spLocks noChangeShapeType="1"/>
            </p:cNvSpPr>
            <p:nvPr/>
          </p:nvSpPr>
          <p:spPr bwMode="auto">
            <a:xfrm flipV="1">
              <a:off x="4096" y="2124"/>
              <a:ext cx="345" cy="885"/>
            </a:xfrm>
            <a:prstGeom prst="line">
              <a:avLst/>
            </a:prstGeom>
            <a:noFill/>
            <a:ln w="9525">
              <a:solidFill>
                <a:schemeClr val="tx1"/>
              </a:solidFill>
              <a:prstDash val="dash"/>
              <a:round/>
              <a:headEnd/>
              <a:tailEnd type="triangle" w="med" len="med"/>
            </a:ln>
          </p:spPr>
          <p:txBody>
            <a:bodyPr wrap="none" lIns="0" tIns="0" rIns="0" bIns="0" anchor="ctr"/>
            <a:lstStyle/>
            <a:p>
              <a:endParaRPr lang="en-US"/>
            </a:p>
          </p:txBody>
        </p:sp>
        <p:sp>
          <p:nvSpPr>
            <p:cNvPr id="188453" name="Line 44"/>
            <p:cNvSpPr>
              <a:spLocks noChangeShapeType="1"/>
            </p:cNvSpPr>
            <p:nvPr/>
          </p:nvSpPr>
          <p:spPr bwMode="auto">
            <a:xfrm>
              <a:off x="4083" y="2311"/>
              <a:ext cx="352" cy="422"/>
            </a:xfrm>
            <a:prstGeom prst="line">
              <a:avLst/>
            </a:prstGeom>
            <a:noFill/>
            <a:ln w="9525">
              <a:solidFill>
                <a:schemeClr val="tx1"/>
              </a:solidFill>
              <a:prstDash val="dash"/>
              <a:round/>
              <a:headEnd/>
              <a:tailEnd type="triangle" w="med" len="med"/>
            </a:ln>
          </p:spPr>
          <p:txBody>
            <a:bodyPr wrap="none" lIns="0" tIns="0" rIns="0" bIns="0" anchor="ctr"/>
            <a:lstStyle/>
            <a:p>
              <a:endParaRPr lang="en-US"/>
            </a:p>
          </p:txBody>
        </p:sp>
        <p:sp>
          <p:nvSpPr>
            <p:cNvPr id="188454" name="Line 45"/>
            <p:cNvSpPr>
              <a:spLocks noChangeShapeType="1"/>
            </p:cNvSpPr>
            <p:nvPr/>
          </p:nvSpPr>
          <p:spPr bwMode="auto">
            <a:xfrm flipV="1">
              <a:off x="4121" y="2905"/>
              <a:ext cx="313" cy="225"/>
            </a:xfrm>
            <a:prstGeom prst="line">
              <a:avLst/>
            </a:prstGeom>
            <a:noFill/>
            <a:ln w="9525">
              <a:solidFill>
                <a:schemeClr val="tx1"/>
              </a:solidFill>
              <a:prstDash val="dash"/>
              <a:round/>
              <a:headEnd/>
              <a:tailEnd type="triangle" w="med" len="med"/>
            </a:ln>
          </p:spPr>
          <p:txBody>
            <a:bodyPr wrap="none" lIns="0" tIns="0" rIns="0" bIns="0" anchor="ctr"/>
            <a:lstStyle/>
            <a:p>
              <a:endParaRPr lang="en-US"/>
            </a:p>
          </p:txBody>
        </p:sp>
      </p:grpSp>
      <p:sp>
        <p:nvSpPr>
          <p:cNvPr id="188440" name="Rectangle 46"/>
          <p:cNvSpPr>
            <a:spLocks noChangeArrowheads="1"/>
          </p:cNvSpPr>
          <p:nvPr/>
        </p:nvSpPr>
        <p:spPr bwMode="auto">
          <a:xfrm>
            <a:off x="6648450" y="4857750"/>
            <a:ext cx="1917700" cy="1058863"/>
          </a:xfrm>
          <a:prstGeom prst="rect">
            <a:avLst/>
          </a:prstGeom>
          <a:gradFill rotWithShape="1">
            <a:gsLst>
              <a:gs pos="0">
                <a:schemeClr val="accent1"/>
              </a:gs>
              <a:gs pos="100000">
                <a:schemeClr val="bg1"/>
              </a:gs>
            </a:gsLst>
            <a:lin ang="5400000" scaled="1"/>
          </a:gradFill>
          <a:ln w="6350" algn="ctr">
            <a:solidFill>
              <a:schemeClr val="accent1"/>
            </a:solidFill>
            <a:miter lim="800000"/>
            <a:headEnd/>
            <a:tailEnd/>
          </a:ln>
        </p:spPr>
        <p:txBody>
          <a:bodyPr anchor="ctr">
            <a:spAutoFit/>
          </a:bodyPr>
          <a:lstStyle/>
          <a:p>
            <a:endParaRPr lang="en-US"/>
          </a:p>
        </p:txBody>
      </p:sp>
      <p:sp>
        <p:nvSpPr>
          <p:cNvPr id="188441" name="Line 47"/>
          <p:cNvSpPr>
            <a:spLocks noChangeShapeType="1"/>
          </p:cNvSpPr>
          <p:nvPr/>
        </p:nvSpPr>
        <p:spPr bwMode="auto">
          <a:xfrm>
            <a:off x="6861175" y="5413375"/>
            <a:ext cx="750888" cy="0"/>
          </a:xfrm>
          <a:prstGeom prst="line">
            <a:avLst/>
          </a:prstGeom>
          <a:noFill/>
          <a:ln w="9525">
            <a:solidFill>
              <a:schemeClr val="tx1"/>
            </a:solidFill>
            <a:round/>
            <a:headEnd/>
            <a:tailEnd type="triangle" w="med" len="med"/>
          </a:ln>
        </p:spPr>
        <p:txBody>
          <a:bodyPr wrap="none" lIns="0" tIns="0" rIns="0" bIns="0" anchor="ctr"/>
          <a:lstStyle/>
          <a:p>
            <a:endParaRPr lang="en-US"/>
          </a:p>
        </p:txBody>
      </p:sp>
      <p:sp>
        <p:nvSpPr>
          <p:cNvPr id="188442" name="Line 48"/>
          <p:cNvSpPr>
            <a:spLocks noChangeShapeType="1"/>
          </p:cNvSpPr>
          <p:nvPr/>
        </p:nvSpPr>
        <p:spPr bwMode="auto">
          <a:xfrm flipV="1">
            <a:off x="6875463" y="5749925"/>
            <a:ext cx="731837" cy="1588"/>
          </a:xfrm>
          <a:prstGeom prst="line">
            <a:avLst/>
          </a:prstGeom>
          <a:noFill/>
          <a:ln w="9525">
            <a:solidFill>
              <a:schemeClr val="tx1"/>
            </a:solidFill>
            <a:prstDash val="dash"/>
            <a:round/>
            <a:headEnd/>
            <a:tailEnd type="triangle" w="med" len="med"/>
          </a:ln>
        </p:spPr>
        <p:txBody>
          <a:bodyPr wrap="none" lIns="0" tIns="0" rIns="0" bIns="0" anchor="ctr"/>
          <a:lstStyle/>
          <a:p>
            <a:endParaRPr lang="en-US"/>
          </a:p>
        </p:txBody>
      </p:sp>
      <p:sp>
        <p:nvSpPr>
          <p:cNvPr id="188443" name="Text Box 49"/>
          <p:cNvSpPr txBox="1">
            <a:spLocks noChangeArrowheads="1"/>
          </p:cNvSpPr>
          <p:nvPr/>
        </p:nvSpPr>
        <p:spPr bwMode="auto">
          <a:xfrm>
            <a:off x="7810500" y="5305425"/>
            <a:ext cx="635000" cy="182563"/>
          </a:xfrm>
          <a:prstGeom prst="rect">
            <a:avLst/>
          </a:prstGeom>
          <a:noFill/>
          <a:ln w="9525" algn="ctr">
            <a:noFill/>
            <a:miter lim="800000"/>
            <a:headEnd/>
            <a:tailEnd/>
          </a:ln>
        </p:spPr>
        <p:txBody>
          <a:bodyPr lIns="0" tIns="0" rIns="0" bIns="0">
            <a:spAutoFit/>
          </a:bodyPr>
          <a:lstStyle/>
          <a:p>
            <a:pPr algn="l">
              <a:spcBef>
                <a:spcPct val="0"/>
              </a:spcBef>
            </a:pPr>
            <a:r>
              <a:rPr lang="en-US" sz="1200"/>
              <a:t>Maps to</a:t>
            </a:r>
          </a:p>
        </p:txBody>
      </p:sp>
      <p:sp>
        <p:nvSpPr>
          <p:cNvPr id="188444" name="Text Box 50"/>
          <p:cNvSpPr txBox="1">
            <a:spLocks noChangeArrowheads="1"/>
          </p:cNvSpPr>
          <p:nvPr/>
        </p:nvSpPr>
        <p:spPr bwMode="auto">
          <a:xfrm>
            <a:off x="7810500" y="5661025"/>
            <a:ext cx="447675" cy="182563"/>
          </a:xfrm>
          <a:prstGeom prst="rect">
            <a:avLst/>
          </a:prstGeom>
          <a:noFill/>
          <a:ln w="9525" algn="ctr">
            <a:noFill/>
            <a:miter lim="800000"/>
            <a:headEnd/>
            <a:tailEnd/>
          </a:ln>
        </p:spPr>
        <p:txBody>
          <a:bodyPr lIns="0" tIns="0" rIns="0" bIns="0">
            <a:spAutoFit/>
          </a:bodyPr>
          <a:lstStyle/>
          <a:p>
            <a:pPr algn="l">
              <a:spcBef>
                <a:spcPct val="0"/>
              </a:spcBef>
            </a:pPr>
            <a:r>
              <a:rPr lang="en-US" sz="1200"/>
              <a:t>Uses </a:t>
            </a:r>
          </a:p>
        </p:txBody>
      </p:sp>
      <p:sp>
        <p:nvSpPr>
          <p:cNvPr id="188445" name="Text Box 51"/>
          <p:cNvSpPr txBox="1">
            <a:spLocks noChangeArrowheads="1"/>
          </p:cNvSpPr>
          <p:nvPr/>
        </p:nvSpPr>
        <p:spPr bwMode="auto">
          <a:xfrm>
            <a:off x="7126288" y="5021263"/>
            <a:ext cx="1227137" cy="182562"/>
          </a:xfrm>
          <a:prstGeom prst="rect">
            <a:avLst/>
          </a:prstGeom>
          <a:noFill/>
          <a:ln w="9525" algn="ctr">
            <a:noFill/>
            <a:miter lim="800000"/>
            <a:headEnd/>
            <a:tailEnd/>
          </a:ln>
        </p:spPr>
        <p:txBody>
          <a:bodyPr lIns="0" tIns="0" rIns="0" bIns="0">
            <a:spAutoFit/>
          </a:bodyPr>
          <a:lstStyle/>
          <a:p>
            <a:pPr>
              <a:spcBef>
                <a:spcPct val="0"/>
              </a:spcBef>
            </a:pPr>
            <a:r>
              <a:rPr lang="en-US" sz="1200" b="1"/>
              <a:t>Key</a:t>
            </a:r>
          </a:p>
        </p:txBody>
      </p:sp>
      <p:sp>
        <p:nvSpPr>
          <p:cNvPr id="53" name="Text Box 4"/>
          <p:cNvSpPr txBox="1">
            <a:spLocks noChangeArrowheads="1"/>
          </p:cNvSpPr>
          <p:nvPr/>
        </p:nvSpPr>
        <p:spPr bwMode="auto">
          <a:xfrm>
            <a:off x="6201986" y="6162675"/>
            <a:ext cx="222208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Establish </a:t>
            </a:r>
            <a:r>
              <a:rPr lang="en-US" sz="1200" b="1" dirty="0">
                <a:solidFill>
                  <a:schemeClr val="bg1"/>
                </a:solidFill>
              </a:rPr>
              <a:t>Migration Context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itle 1"/>
          <p:cNvSpPr>
            <a:spLocks noGrp="1"/>
          </p:cNvSpPr>
          <p:nvPr>
            <p:ph type="title"/>
          </p:nvPr>
        </p:nvSpPr>
        <p:spPr/>
        <p:txBody>
          <a:bodyPr/>
          <a:lstStyle/>
          <a:p>
            <a:r>
              <a:rPr lang="en-US" smtClean="0"/>
              <a:t>What Constitutes a “Good Service”</a:t>
            </a:r>
            <a:endParaRPr lang="en-US" dirty="0" smtClean="0"/>
          </a:p>
        </p:txBody>
      </p:sp>
      <p:sp>
        <p:nvSpPr>
          <p:cNvPr id="204803" name="Content Placeholder 2"/>
          <p:cNvSpPr>
            <a:spLocks noGrp="1"/>
          </p:cNvSpPr>
          <p:nvPr>
            <p:ph idx="1"/>
          </p:nvPr>
        </p:nvSpPr>
        <p:spPr/>
        <p:txBody>
          <a:bodyPr/>
          <a:lstStyle/>
          <a:p>
            <a:r>
              <a:rPr lang="en-US" dirty="0" smtClean="0"/>
              <a:t>Represents common tasks across multiple use cases or workflows</a:t>
            </a:r>
          </a:p>
          <a:p>
            <a:r>
              <a:rPr lang="en-US" dirty="0" smtClean="0"/>
              <a:t>Have (or may have) multiple consumers</a:t>
            </a:r>
          </a:p>
          <a:p>
            <a:r>
              <a:rPr lang="en-US" dirty="0" smtClean="0"/>
              <a:t>Enables consumers to bind to services programmatically</a:t>
            </a:r>
          </a:p>
          <a:p>
            <a:r>
              <a:rPr lang="en-US" dirty="0" smtClean="0"/>
              <a:t>Corresponds to functionality of a stateless nature</a:t>
            </a:r>
          </a:p>
          <a:p>
            <a:pPr lvl="1"/>
            <a:r>
              <a:rPr lang="en-US" dirty="0" smtClean="0"/>
              <a:t>Service has no knowledge of previous visits or expects to be invoked in a certain order—not coupled with other services</a:t>
            </a:r>
          </a:p>
          <a:p>
            <a:r>
              <a:rPr lang="en-US" dirty="0" smtClean="0"/>
              <a:t>Enables service inputs and outputs that do not require the construction of very complex consumers</a:t>
            </a:r>
          </a:p>
          <a:p>
            <a:r>
              <a:rPr lang="en-US" dirty="0" smtClean="0"/>
              <a:t>Is of a request-response nature</a:t>
            </a:r>
          </a:p>
          <a:p>
            <a:pPr lvl="1"/>
            <a:r>
              <a:rPr lang="en-US" dirty="0" smtClean="0"/>
              <a:t>Although SOA 2.0 supports events</a:t>
            </a:r>
          </a:p>
          <a:p>
            <a:endParaRPr lang="en-US" dirty="0" smtClean="0"/>
          </a:p>
        </p:txBody>
      </p:sp>
      <p:sp>
        <p:nvSpPr>
          <p:cNvPr id="5" name="Text Box 10"/>
          <p:cNvSpPr txBox="1">
            <a:spLocks noChangeArrowheads="1"/>
          </p:cNvSpPr>
          <p:nvPr/>
        </p:nvSpPr>
        <p:spPr bwMode="auto">
          <a:xfrm>
            <a:off x="6201473" y="6162675"/>
            <a:ext cx="1513556" cy="276999"/>
          </a:xfrm>
          <a:prstGeom prst="rect">
            <a:avLst/>
          </a:prstGeom>
          <a:noFill/>
          <a:ln w="6350" algn="ctr">
            <a:noFill/>
            <a:miter lim="800000"/>
            <a:headEnd/>
            <a:tailEnd/>
          </a:ln>
        </p:spPr>
        <p:txBody>
          <a:bodyPr wrap="none">
            <a:spAutoFit/>
          </a:bodyPr>
          <a:lstStyle/>
          <a:p>
            <a:pPr algn="l"/>
            <a:r>
              <a:rPr lang="en-US" sz="1200" dirty="0" smtClean="0">
                <a:solidFill>
                  <a:schemeClr val="bg1"/>
                </a:solidFill>
              </a:rPr>
              <a:t>Candidate Services</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Introductions</a:t>
            </a:r>
          </a:p>
        </p:txBody>
      </p:sp>
      <p:sp>
        <p:nvSpPr>
          <p:cNvPr id="7172" name="Text Box 9"/>
          <p:cNvSpPr txBox="1">
            <a:spLocks noChangeArrowheads="1"/>
          </p:cNvSpPr>
          <p:nvPr/>
        </p:nvSpPr>
        <p:spPr bwMode="auto">
          <a:xfrm>
            <a:off x="838200" y="4953000"/>
            <a:ext cx="8001001" cy="707852"/>
          </a:xfrm>
          <a:prstGeom prst="rect">
            <a:avLst/>
          </a:prstGeom>
          <a:noFill/>
          <a:ln w="6350">
            <a:noFill/>
            <a:miter lim="800000"/>
            <a:headEnd/>
            <a:tailEnd/>
          </a:ln>
        </p:spPr>
        <p:txBody>
          <a:bodyPr lIns="91405" tIns="45703" rIns="91405" bIns="45703">
            <a:spAutoFit/>
          </a:bodyPr>
          <a:lstStyle/>
          <a:p>
            <a:pPr algn="ctr"/>
            <a:r>
              <a:rPr lang="en-US" dirty="0"/>
              <a:t>Briefly state your </a:t>
            </a:r>
            <a:r>
              <a:rPr lang="en-US" dirty="0" smtClean="0"/>
              <a:t>name and your role in the organization regarding the SOA migration project.</a:t>
            </a:r>
            <a:endParaRPr lang="en-US" dirty="0"/>
          </a:p>
        </p:txBody>
      </p:sp>
      <p:sp>
        <p:nvSpPr>
          <p:cNvPr id="5" name="Text Box 5"/>
          <p:cNvSpPr txBox="1">
            <a:spLocks noChangeArrowheads="1"/>
          </p:cNvSpPr>
          <p:nvPr/>
        </p:nvSpPr>
        <p:spPr bwMode="auto">
          <a:xfrm>
            <a:off x="6179626" y="6162675"/>
            <a:ext cx="2400016"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W1:  Introductions</a:t>
            </a:r>
            <a:endParaRPr lang="en-US" sz="1200" b="1" dirty="0">
              <a:solidFill>
                <a:schemeClr val="bg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0905" y="2127611"/>
            <a:ext cx="5086655" cy="2214069"/>
          </a:xfrm>
          <a:prstGeom prst="rect">
            <a:avLst/>
          </a:prstGeom>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775597"/>
          </a:xfrm>
        </p:spPr>
        <p:txBody>
          <a:bodyPr/>
          <a:lstStyle/>
          <a:p>
            <a:r>
              <a:rPr lang="en-US" dirty="0" smtClean="0"/>
              <a:t>A Recommended Process for Service Identification</a:t>
            </a:r>
            <a:endParaRPr lang="en-US" dirty="0"/>
          </a:p>
        </p:txBody>
      </p:sp>
      <p:sp>
        <p:nvSpPr>
          <p:cNvPr id="3" name="Content Placeholder 2"/>
          <p:cNvSpPr>
            <a:spLocks noGrp="1"/>
          </p:cNvSpPr>
          <p:nvPr>
            <p:ph idx="1"/>
          </p:nvPr>
        </p:nvSpPr>
        <p:spPr/>
        <p:txBody>
          <a:bodyPr/>
          <a:lstStyle/>
          <a:p>
            <a:r>
              <a:rPr lang="en-US" dirty="0" smtClean="0"/>
              <a:t>Select one of the SOA Adoption Goals</a:t>
            </a:r>
          </a:p>
          <a:p>
            <a:pPr lvl="1"/>
            <a:r>
              <a:rPr lang="en-US" dirty="0" smtClean="0"/>
              <a:t>What business/operational processes support this goal?</a:t>
            </a:r>
          </a:p>
          <a:p>
            <a:pPr lvl="1"/>
            <a:r>
              <a:rPr lang="en-US" dirty="0" smtClean="0"/>
              <a:t>Are there common steps in these business/operational processes?</a:t>
            </a:r>
          </a:p>
          <a:p>
            <a:pPr lvl="1"/>
            <a:r>
              <a:rPr lang="en-US" dirty="0" smtClean="0"/>
              <a:t>Are there legacy systems that currently support (or could support) these business/operational processes? </a:t>
            </a:r>
          </a:p>
          <a:p>
            <a:pPr lvl="1"/>
            <a:r>
              <a:rPr lang="en-US" dirty="0" smtClean="0"/>
              <a:t>Based on this information, what are candidate services that could help the organization meet the selected SOA adoption goal?</a:t>
            </a:r>
          </a:p>
        </p:txBody>
      </p:sp>
      <p:sp>
        <p:nvSpPr>
          <p:cNvPr id="4" name="Text Box 10"/>
          <p:cNvSpPr txBox="1">
            <a:spLocks noChangeArrowheads="1"/>
          </p:cNvSpPr>
          <p:nvPr/>
        </p:nvSpPr>
        <p:spPr bwMode="auto">
          <a:xfrm>
            <a:off x="6201473" y="6162675"/>
            <a:ext cx="1513556" cy="276999"/>
          </a:xfrm>
          <a:prstGeom prst="rect">
            <a:avLst/>
          </a:prstGeom>
          <a:noFill/>
          <a:ln w="6350" algn="ctr">
            <a:noFill/>
            <a:miter lim="800000"/>
            <a:headEnd/>
            <a:tailEnd/>
          </a:ln>
        </p:spPr>
        <p:txBody>
          <a:bodyPr wrap="none">
            <a:spAutoFit/>
          </a:bodyPr>
          <a:lstStyle/>
          <a:p>
            <a:pPr algn="l"/>
            <a:r>
              <a:rPr lang="en-US" sz="1200" dirty="0" smtClean="0">
                <a:solidFill>
                  <a:schemeClr val="bg1"/>
                </a:solidFill>
              </a:rPr>
              <a:t>Candidate Services</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Exercise: Business Processes</a:t>
            </a:r>
            <a:endParaRPr lang="en-US" dirty="0"/>
          </a:p>
        </p:txBody>
      </p:sp>
      <p:graphicFrame>
        <p:nvGraphicFramePr>
          <p:cNvPr id="4" name="Content Placeholder 3"/>
          <p:cNvGraphicFramePr>
            <a:graphicFrameLocks noGrp="1"/>
          </p:cNvGraphicFramePr>
          <p:nvPr>
            <p:ph idx="1"/>
          </p:nvPr>
        </p:nvGraphicFramePr>
        <p:xfrm>
          <a:off x="355600" y="1371600"/>
          <a:ext cx="8431939" cy="4455765"/>
        </p:xfrm>
        <a:graphic>
          <a:graphicData uri="http://schemas.openxmlformats.org/drawingml/2006/table">
            <a:tbl>
              <a:tblPr>
                <a:tableStyleId>{B301B821-A1FF-4177-AEE7-76D212191A09}</a:tableStyleId>
              </a:tblPr>
              <a:tblGrid>
                <a:gridCol w="8431939"/>
              </a:tblGrid>
              <a:tr h="393485">
                <a:tc>
                  <a:txBody>
                    <a:bodyPr/>
                    <a:lstStyle/>
                    <a:p>
                      <a:pPr algn="ctr"/>
                      <a:r>
                        <a:rPr lang="en-US" b="1" dirty="0" smtClean="0">
                          <a:solidFill>
                            <a:schemeClr val="bg1"/>
                          </a:solidFill>
                        </a:rPr>
                        <a:t>SOA Adoption Goal</a:t>
                      </a:r>
                      <a:endParaRPr lang="en-US" b="1" dirty="0">
                        <a:solidFill>
                          <a:schemeClr val="bg1"/>
                        </a:solidFil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r>
              <a:tr h="393485">
                <a:tc>
                  <a:txBody>
                    <a:bodyPr/>
                    <a:lstStyle/>
                    <a:p>
                      <a:pPr algn="ctr"/>
                      <a:endParaRPr lang="en-US" dirty="0" smtClean="0"/>
                    </a:p>
                    <a:p>
                      <a:pPr algn="ctr"/>
                      <a:endParaRPr lang="en-US" dirty="0" smtClean="0"/>
                    </a:p>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pPr algn="ctr"/>
                      <a:r>
                        <a:rPr lang="en-US" b="1" dirty="0" smtClean="0">
                          <a:solidFill>
                            <a:schemeClr val="bg1"/>
                          </a:solidFill>
                        </a:rPr>
                        <a:t>Business Processes that Support SOA Adoption Goal</a:t>
                      </a:r>
                      <a:endParaRPr lang="en-US" b="1" dirty="0">
                        <a:solidFill>
                          <a:schemeClr val="bg1"/>
                        </a:solidFil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pPr marL="0" algn="ctr" defTabSz="914400" rtl="0" eaLnBrk="1" latinLnBrk="0" hangingPunct="1"/>
                      <a:r>
                        <a:rPr lang="en-US" sz="1800" b="1" kern="1200" dirty="0" smtClean="0">
                          <a:solidFill>
                            <a:schemeClr val="bg1"/>
                          </a:solidFill>
                          <a:latin typeface="+mn-lt"/>
                          <a:ea typeface="+mn-ea"/>
                          <a:cs typeface="+mn-cs"/>
                        </a:rPr>
                        <a:t>Common Steps Between Business Processes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6" name="Text Box 10"/>
          <p:cNvSpPr txBox="1">
            <a:spLocks noChangeArrowheads="1"/>
          </p:cNvSpPr>
          <p:nvPr/>
        </p:nvSpPr>
        <p:spPr bwMode="auto">
          <a:xfrm>
            <a:off x="6201473" y="6162675"/>
            <a:ext cx="1513556" cy="276999"/>
          </a:xfrm>
          <a:prstGeom prst="rect">
            <a:avLst/>
          </a:prstGeom>
          <a:noFill/>
          <a:ln w="6350" algn="ctr">
            <a:noFill/>
            <a:miter lim="800000"/>
            <a:headEnd/>
            <a:tailEnd/>
          </a:ln>
        </p:spPr>
        <p:txBody>
          <a:bodyPr wrap="none">
            <a:spAutoFit/>
          </a:bodyPr>
          <a:lstStyle/>
          <a:p>
            <a:pPr algn="l"/>
            <a:r>
              <a:rPr lang="en-US" sz="1200" dirty="0" smtClean="0">
                <a:solidFill>
                  <a:schemeClr val="bg1"/>
                </a:solidFill>
              </a:rPr>
              <a:t>Candidate Services</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Exercise: Legacy Systems and Candidate Services</a:t>
            </a:r>
            <a:endParaRPr lang="en-US" dirty="0"/>
          </a:p>
        </p:txBody>
      </p:sp>
      <p:graphicFrame>
        <p:nvGraphicFramePr>
          <p:cNvPr id="4" name="Content Placeholder 3"/>
          <p:cNvGraphicFramePr>
            <a:graphicFrameLocks noGrp="1"/>
          </p:cNvGraphicFramePr>
          <p:nvPr>
            <p:ph idx="1"/>
          </p:nvPr>
        </p:nvGraphicFramePr>
        <p:xfrm>
          <a:off x="355600" y="1371600"/>
          <a:ext cx="8462936" cy="3541365"/>
        </p:xfrm>
        <a:graphic>
          <a:graphicData uri="http://schemas.openxmlformats.org/drawingml/2006/table">
            <a:tbl>
              <a:tblPr>
                <a:tableStyleId>{B301B821-A1FF-4177-AEE7-76D212191A09}</a:tableStyleId>
              </a:tblPr>
              <a:tblGrid>
                <a:gridCol w="4231468"/>
                <a:gridCol w="4231468"/>
              </a:tblGrid>
              <a:tr h="393485">
                <a:tc gridSpan="2">
                  <a:txBody>
                    <a:bodyPr/>
                    <a:lstStyle/>
                    <a:p>
                      <a:pPr algn="ctr"/>
                      <a:r>
                        <a:rPr lang="en-US" b="1" dirty="0" smtClean="0">
                          <a:solidFill>
                            <a:schemeClr val="bg1"/>
                          </a:solidFill>
                        </a:rPr>
                        <a:t>Legacy</a:t>
                      </a:r>
                      <a:r>
                        <a:rPr lang="en-US" b="1" baseline="0" dirty="0" smtClean="0">
                          <a:solidFill>
                            <a:schemeClr val="bg1"/>
                          </a:solidFill>
                        </a:rPr>
                        <a:t> Systems that Support SOA Adoption Goal</a:t>
                      </a:r>
                      <a:endParaRPr lang="en-US" b="1" dirty="0">
                        <a:solidFill>
                          <a:schemeClr val="bg1"/>
                        </a:solidFil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c hMerge="1">
                  <a:txBody>
                    <a:bodyPr/>
                    <a:lstStyle/>
                    <a:p>
                      <a:pPr algn="ctr"/>
                      <a:endParaRPr lang="en-US" b="1" dirty="0">
                        <a:solidFill>
                          <a:schemeClr val="bg1"/>
                        </a:solidFil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r>
              <a:tr h="393485">
                <a:tc>
                  <a:txBody>
                    <a:bodyPr/>
                    <a:lstStyle/>
                    <a:p>
                      <a:pPr algn="ctr"/>
                      <a:r>
                        <a:rPr lang="en-US" dirty="0" smtClean="0"/>
                        <a:t>Legacy System</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a:txBody>
                    <a:bodyPr/>
                    <a:lstStyle/>
                    <a:p>
                      <a:pPr algn="ctr"/>
                      <a:r>
                        <a:rPr lang="en-US" dirty="0" smtClean="0"/>
                        <a:t>Migration</a:t>
                      </a:r>
                      <a:r>
                        <a:rPr lang="en-US" baseline="0" dirty="0" smtClean="0"/>
                        <a:t> Challenges</a:t>
                      </a: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393485">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gridSpan="2">
                  <a:txBody>
                    <a:bodyPr/>
                    <a:lstStyle/>
                    <a:p>
                      <a:pPr marL="0" algn="ctr" defTabSz="914400" rtl="0" eaLnBrk="1" latinLnBrk="0" hangingPunct="1"/>
                      <a:r>
                        <a:rPr lang="en-US" sz="1800" b="1" kern="1200" dirty="0" smtClean="0">
                          <a:solidFill>
                            <a:schemeClr val="bg1"/>
                          </a:solidFill>
                          <a:latin typeface="+mn-lt"/>
                          <a:ea typeface="+mn-ea"/>
                          <a:cs typeface="+mn-cs"/>
                        </a:rPr>
                        <a:t>Candidate Services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c hMerge="1">
                  <a:txBody>
                    <a:bodyPr/>
                    <a:lstStyle/>
                    <a:p>
                      <a:pPr marL="0" algn="ctr" defTabSz="914400" rtl="0" eaLnBrk="1" latinLnBrk="0" hangingPunct="1"/>
                      <a:endParaRPr lang="en-US" sz="1800" b="1" kern="1200" dirty="0" smtClean="0">
                        <a:solidFill>
                          <a:schemeClr val="bg1"/>
                        </a:solidFill>
                        <a:latin typeface="+mn-lt"/>
                        <a:ea typeface="+mn-ea"/>
                        <a:cs typeface="+mn-cs"/>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r>
              <a:tr h="393485">
                <a:tc gridSpan="2">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gridSpan="2">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gridSpan="2">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6" name="Text Box 10"/>
          <p:cNvSpPr txBox="1">
            <a:spLocks noChangeArrowheads="1"/>
          </p:cNvSpPr>
          <p:nvPr/>
        </p:nvSpPr>
        <p:spPr bwMode="auto">
          <a:xfrm>
            <a:off x="6201473" y="6162675"/>
            <a:ext cx="1513556" cy="276999"/>
          </a:xfrm>
          <a:prstGeom prst="rect">
            <a:avLst/>
          </a:prstGeom>
          <a:noFill/>
          <a:ln w="6350" algn="ctr">
            <a:noFill/>
            <a:miter lim="800000"/>
            <a:headEnd/>
            <a:tailEnd/>
          </a:ln>
        </p:spPr>
        <p:txBody>
          <a:bodyPr wrap="none">
            <a:spAutoFit/>
          </a:bodyPr>
          <a:lstStyle/>
          <a:p>
            <a:pPr algn="l"/>
            <a:r>
              <a:rPr lang="en-US" sz="1200" dirty="0" smtClean="0">
                <a:solidFill>
                  <a:schemeClr val="bg1"/>
                </a:solidFill>
              </a:rPr>
              <a:t>Candidate Services</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769441"/>
          </a:xfrm>
        </p:spPr>
        <p:txBody>
          <a:bodyPr/>
          <a:lstStyle/>
          <a:p>
            <a:r>
              <a:rPr lang="en-US" dirty="0" smtClean="0"/>
              <a:t>Discussion of Identified Migration Issues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for SMART Team Lead</a:t>
            </a:r>
            <a:endParaRPr lang="en-US" dirty="0"/>
          </a:p>
        </p:txBody>
      </p:sp>
      <p:sp>
        <p:nvSpPr>
          <p:cNvPr id="3" name="Content Placeholder 2"/>
          <p:cNvSpPr>
            <a:spLocks noGrp="1"/>
          </p:cNvSpPr>
          <p:nvPr>
            <p:ph idx="1"/>
          </p:nvPr>
        </p:nvSpPr>
        <p:spPr/>
        <p:txBody>
          <a:bodyPr/>
          <a:lstStyle/>
          <a:p>
            <a:r>
              <a:rPr lang="en-US" dirty="0" smtClean="0"/>
              <a:t>You can either display the Migration Issues Lead spreadsheet or copy the migration issues into this slide.</a:t>
            </a:r>
            <a:endParaRPr lang="en-US" dirty="0"/>
          </a:p>
        </p:txBody>
      </p:sp>
      <p:sp>
        <p:nvSpPr>
          <p:cNvPr id="4" name="Text Box 4"/>
          <p:cNvSpPr txBox="1">
            <a:spLocks noChangeArrowheads="1"/>
          </p:cNvSpPr>
          <p:nvPr/>
        </p:nvSpPr>
        <p:spPr bwMode="auto">
          <a:xfrm>
            <a:off x="6201986" y="6162675"/>
            <a:ext cx="1399742"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Migration Issues</a:t>
            </a:r>
            <a:endParaRPr lang="en-US" sz="1200" b="1" dirty="0">
              <a:solidFill>
                <a:schemeClr val="bg1"/>
              </a:solidFill>
            </a:endParaRP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430887"/>
          </a:xfrm>
        </p:spPr>
        <p:txBody>
          <a:bodyPr/>
          <a:lstStyle/>
          <a:p>
            <a:r>
              <a:rPr lang="en-US" dirty="0" smtClean="0"/>
              <a:t>Next Steps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pPr eaLnBrk="1" hangingPunct="1"/>
            <a:r>
              <a:rPr lang="en-US" smtClean="0"/>
              <a:t>Checkpoint for Migration Feasibility</a:t>
            </a:r>
          </a:p>
        </p:txBody>
      </p:sp>
      <p:sp>
        <p:nvSpPr>
          <p:cNvPr id="192515" name="Rectangle 3"/>
          <p:cNvSpPr>
            <a:spLocks noGrp="1" noChangeArrowheads="1"/>
          </p:cNvSpPr>
          <p:nvPr>
            <p:ph type="body" idx="1"/>
          </p:nvPr>
        </p:nvSpPr>
        <p:spPr>
          <a:xfrm>
            <a:off x="4724400" y="1752600"/>
            <a:ext cx="4038600" cy="3124200"/>
          </a:xfrm>
        </p:spPr>
        <p:txBody>
          <a:bodyPr/>
          <a:lstStyle/>
          <a:p>
            <a:pPr eaLnBrk="1" hangingPunct="1"/>
            <a:r>
              <a:rPr lang="en-US" dirty="0" smtClean="0"/>
              <a:t>Decision to continue with the process has to be made.</a:t>
            </a:r>
          </a:p>
          <a:p>
            <a:pPr eaLnBrk="1" hangingPunct="1"/>
            <a:r>
              <a:rPr lang="en-US" dirty="0" smtClean="0"/>
              <a:t>Potential outcomes at this point are</a:t>
            </a:r>
          </a:p>
          <a:p>
            <a:pPr marL="457200" lvl="1" indent="-223838" eaLnBrk="1" hangingPunct="1"/>
            <a:r>
              <a:rPr lang="en-US" dirty="0" smtClean="0"/>
              <a:t>There is enough migration potential to continue the analysis.</a:t>
            </a:r>
          </a:p>
          <a:p>
            <a:pPr marL="457200" lvl="1" indent="-223838"/>
            <a:r>
              <a:rPr lang="en-US" dirty="0" smtClean="0"/>
              <a:t>The migration has potential but requires additional information to make an informed to continue the analysis. </a:t>
            </a:r>
          </a:p>
          <a:p>
            <a:pPr marL="457200" lvl="1" indent="-223838" eaLnBrk="1" hangingPunct="1"/>
            <a:r>
              <a:rPr lang="en-US" dirty="0" smtClean="0"/>
              <a:t>The migration is not feasible.</a:t>
            </a:r>
          </a:p>
          <a:p>
            <a:pPr eaLnBrk="1" hangingPunct="1"/>
            <a:endParaRPr lang="en-US" dirty="0" smtClean="0"/>
          </a:p>
        </p:txBody>
      </p:sp>
      <p:pic>
        <p:nvPicPr>
          <p:cNvPr id="192516" name="Picture 4"/>
          <p:cNvPicPr>
            <a:picLocks noChangeAspect="1" noChangeArrowheads="1"/>
          </p:cNvPicPr>
          <p:nvPr/>
        </p:nvPicPr>
        <p:blipFill>
          <a:blip r:embed="rId3" cstate="print"/>
          <a:srcRect/>
          <a:stretch>
            <a:fillRect/>
          </a:stretch>
        </p:blipFill>
        <p:spPr bwMode="auto">
          <a:xfrm>
            <a:off x="381000" y="1219200"/>
            <a:ext cx="3873500" cy="4876800"/>
          </a:xfrm>
          <a:prstGeom prst="rect">
            <a:avLst/>
          </a:prstGeom>
          <a:noFill/>
          <a:ln w="6350">
            <a:noFill/>
            <a:miter lim="800000"/>
            <a:headEnd/>
            <a:tailEnd/>
          </a:ln>
        </p:spPr>
      </p:pic>
      <p:sp>
        <p:nvSpPr>
          <p:cNvPr id="7" name="Text Box 4"/>
          <p:cNvSpPr txBox="1">
            <a:spLocks noChangeArrowheads="1"/>
          </p:cNvSpPr>
          <p:nvPr/>
        </p:nvSpPr>
        <p:spPr bwMode="auto">
          <a:xfrm>
            <a:off x="6201986" y="6162675"/>
            <a:ext cx="97815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Next Steps</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338138" y="304800"/>
            <a:ext cx="8501062" cy="775597"/>
          </a:xfrm>
        </p:spPr>
        <p:txBody>
          <a:bodyPr/>
          <a:lstStyle/>
          <a:p>
            <a:r>
              <a:rPr lang="en-US" dirty="0" smtClean="0"/>
              <a:t>Enough Migration Potential to Continue the Analysis</a:t>
            </a:r>
          </a:p>
        </p:txBody>
      </p:sp>
      <p:sp>
        <p:nvSpPr>
          <p:cNvPr id="183299" name="Rectangle 3"/>
          <p:cNvSpPr>
            <a:spLocks noGrp="1" noChangeArrowheads="1"/>
          </p:cNvSpPr>
          <p:nvPr>
            <p:ph idx="1"/>
          </p:nvPr>
        </p:nvSpPr>
        <p:spPr/>
        <p:txBody>
          <a:bodyPr/>
          <a:lstStyle/>
          <a:p>
            <a:r>
              <a:rPr lang="en-US" dirty="0" smtClean="0"/>
              <a:t>Minimum requirements to continue are</a:t>
            </a:r>
          </a:p>
          <a:p>
            <a:pPr lvl="1"/>
            <a:r>
              <a:rPr lang="en-US" dirty="0" smtClean="0"/>
              <a:t>Migration goals are clear and shared among stakeholders.</a:t>
            </a:r>
          </a:p>
          <a:p>
            <a:pPr lvl="1"/>
            <a:r>
              <a:rPr lang="en-US" dirty="0" smtClean="0"/>
              <a:t>There is a high-level understanding of the legacy system and the target SOA environment.</a:t>
            </a:r>
          </a:p>
          <a:p>
            <a:pPr lvl="1"/>
            <a:r>
              <a:rPr lang="en-US" dirty="0" smtClean="0"/>
              <a:t>Candidate services and potential service consumers have been identified.</a:t>
            </a:r>
          </a:p>
          <a:p>
            <a:pPr lvl="1"/>
            <a:r>
              <a:rPr lang="en-US" dirty="0" smtClean="0"/>
              <a:t>A very preliminary mapping of services to legacy system components has been done.</a:t>
            </a:r>
          </a:p>
          <a:p>
            <a:endParaRPr lang="en-US" dirty="0" smtClean="0"/>
          </a:p>
        </p:txBody>
      </p:sp>
      <p:pic>
        <p:nvPicPr>
          <p:cNvPr id="198660" name="Picture 4"/>
          <p:cNvPicPr>
            <a:picLocks noChangeAspect="1" noChangeArrowheads="1"/>
          </p:cNvPicPr>
          <p:nvPr/>
        </p:nvPicPr>
        <p:blipFill>
          <a:blip r:embed="rId3" cstate="print"/>
          <a:srcRect/>
          <a:stretch>
            <a:fillRect/>
          </a:stretch>
        </p:blipFill>
        <p:spPr bwMode="auto">
          <a:xfrm>
            <a:off x="8331631" y="4785101"/>
            <a:ext cx="474381" cy="1088136"/>
          </a:xfrm>
          <a:prstGeom prst="rect">
            <a:avLst/>
          </a:prstGeom>
          <a:noFill/>
          <a:ln w="6350">
            <a:noFill/>
            <a:miter lim="800000"/>
            <a:headEnd/>
            <a:tailEnd/>
          </a:ln>
        </p:spPr>
      </p:pic>
      <p:sp>
        <p:nvSpPr>
          <p:cNvPr id="7" name="Text Box 4"/>
          <p:cNvSpPr txBox="1">
            <a:spLocks noChangeArrowheads="1"/>
          </p:cNvSpPr>
          <p:nvPr/>
        </p:nvSpPr>
        <p:spPr bwMode="auto">
          <a:xfrm>
            <a:off x="6201986" y="6162675"/>
            <a:ext cx="97815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Next Steps</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pPr eaLnBrk="1" hangingPunct="1"/>
            <a:r>
              <a:rPr lang="en-US" smtClean="0"/>
              <a:t>Migration has Potential—More Information to be Gathered</a:t>
            </a:r>
          </a:p>
        </p:txBody>
      </p:sp>
      <p:sp>
        <p:nvSpPr>
          <p:cNvPr id="184323" name="Rectangle 3"/>
          <p:cNvSpPr>
            <a:spLocks noGrp="1" noChangeArrowheads="1"/>
          </p:cNvSpPr>
          <p:nvPr>
            <p:ph idx="1"/>
          </p:nvPr>
        </p:nvSpPr>
        <p:spPr/>
        <p:txBody>
          <a:bodyPr/>
          <a:lstStyle/>
          <a:p>
            <a:pPr>
              <a:defRPr/>
            </a:pPr>
            <a:r>
              <a:rPr lang="en-US" dirty="0" smtClean="0"/>
              <a:t>Additional needed information may include</a:t>
            </a:r>
          </a:p>
          <a:p>
            <a:pPr lvl="1">
              <a:defRPr/>
            </a:pPr>
            <a:r>
              <a:rPr lang="en-US" dirty="0" smtClean="0"/>
              <a:t>Greater articulation of business goals needed to in order to clearly understand what is expected from the migration</a:t>
            </a:r>
          </a:p>
          <a:p>
            <a:pPr lvl="1">
              <a:defRPr/>
            </a:pPr>
            <a:r>
              <a:rPr lang="en-US" dirty="0" smtClean="0"/>
              <a:t>Identification of potential service consumers in order to provide a clear justification of the need for the services</a:t>
            </a:r>
          </a:p>
          <a:p>
            <a:pPr lvl="1">
              <a:defRPr/>
            </a:pPr>
            <a:r>
              <a:rPr lang="en-US" dirty="0" smtClean="0"/>
              <a:t>Availability of key stakeholders to support the process: project sponsors, legacy system developers/maintainers, service developers, and target SOA environment owners</a:t>
            </a:r>
          </a:p>
          <a:p>
            <a:pPr lvl="1">
              <a:defRPr/>
            </a:pPr>
            <a:r>
              <a:rPr lang="en-US" dirty="0" smtClean="0"/>
              <a:t>Identification of target SOA environment</a:t>
            </a:r>
          </a:p>
          <a:p>
            <a:pPr>
              <a:defRPr/>
            </a:pPr>
            <a:r>
              <a:rPr lang="en-US" dirty="0" smtClean="0"/>
              <a:t>The recommendation in this type of situation is to gather the required information and repeat the </a:t>
            </a:r>
            <a:r>
              <a:rPr lang="en-US" i="1" dirty="0" smtClean="0"/>
              <a:t>Establish Migration Context </a:t>
            </a:r>
            <a:r>
              <a:rPr lang="en-US" dirty="0" smtClean="0"/>
              <a:t>activity.</a:t>
            </a:r>
          </a:p>
          <a:p>
            <a:pPr marL="234950" indent="-234950" eaLnBrk="1" hangingPunct="1">
              <a:defRPr/>
            </a:pPr>
            <a:endParaRPr lang="en-US" dirty="0" smtClean="0"/>
          </a:p>
        </p:txBody>
      </p:sp>
      <p:pic>
        <p:nvPicPr>
          <p:cNvPr id="199684" name="Picture 4"/>
          <p:cNvPicPr>
            <a:picLocks noChangeAspect="1" noChangeArrowheads="1"/>
          </p:cNvPicPr>
          <p:nvPr/>
        </p:nvPicPr>
        <p:blipFill>
          <a:blip r:embed="rId3" cstate="print"/>
          <a:srcRect/>
          <a:stretch>
            <a:fillRect/>
          </a:stretch>
        </p:blipFill>
        <p:spPr bwMode="auto">
          <a:xfrm>
            <a:off x="8330184" y="4782312"/>
            <a:ext cx="479298" cy="1088136"/>
          </a:xfrm>
          <a:prstGeom prst="rect">
            <a:avLst/>
          </a:prstGeom>
          <a:noFill/>
          <a:ln w="6350">
            <a:noFill/>
            <a:miter lim="800000"/>
            <a:headEnd/>
            <a:tailEnd/>
          </a:ln>
        </p:spPr>
      </p:pic>
      <p:sp>
        <p:nvSpPr>
          <p:cNvPr id="7" name="Text Box 4"/>
          <p:cNvSpPr txBox="1">
            <a:spLocks noChangeArrowheads="1"/>
          </p:cNvSpPr>
          <p:nvPr/>
        </p:nvSpPr>
        <p:spPr bwMode="auto">
          <a:xfrm>
            <a:off x="6201986" y="6162675"/>
            <a:ext cx="97815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Next Steps</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pPr eaLnBrk="1" hangingPunct="1"/>
            <a:r>
              <a:rPr lang="en-US" smtClean="0"/>
              <a:t>Migration is Not Feasible</a:t>
            </a:r>
          </a:p>
        </p:txBody>
      </p:sp>
      <p:sp>
        <p:nvSpPr>
          <p:cNvPr id="185347" name="Rectangle 3"/>
          <p:cNvSpPr>
            <a:spLocks noGrp="1" noChangeArrowheads="1"/>
          </p:cNvSpPr>
          <p:nvPr>
            <p:ph type="body" idx="1"/>
          </p:nvPr>
        </p:nvSpPr>
        <p:spPr>
          <a:xfrm>
            <a:off x="355599" y="1371600"/>
            <a:ext cx="7896035" cy="3800475"/>
          </a:xfrm>
        </p:spPr>
        <p:txBody>
          <a:bodyPr/>
          <a:lstStyle/>
          <a:p>
            <a:pPr>
              <a:defRPr/>
            </a:pPr>
            <a:r>
              <a:rPr lang="en-US" dirty="0" smtClean="0"/>
              <a:t>Characteristics of the business context and/or the legacy system indicate that the migration is not feasible, the magnitude of the effort is larger than the expected return on investment, or the results of the migration effort could be lost</a:t>
            </a:r>
          </a:p>
          <a:p>
            <a:pPr lvl="1">
              <a:defRPr/>
            </a:pPr>
            <a:r>
              <a:rPr lang="en-US" dirty="0" smtClean="0"/>
              <a:t>There are no identifiable consumers for the services to be exposed from the legacy system.</a:t>
            </a:r>
          </a:p>
          <a:p>
            <a:pPr lvl="1">
              <a:defRPr/>
            </a:pPr>
            <a:r>
              <a:rPr lang="en-US" dirty="0" smtClean="0"/>
              <a:t>Functionality in the legacy system does not have potential for use by multiple consumers.</a:t>
            </a:r>
          </a:p>
          <a:p>
            <a:pPr lvl="1">
              <a:defRPr/>
            </a:pPr>
            <a:r>
              <a:rPr lang="en-US" dirty="0" smtClean="0"/>
              <a:t>No functionality in the legacy system of a stateless nature. </a:t>
            </a:r>
          </a:p>
          <a:p>
            <a:pPr lvl="1">
              <a:defRPr/>
            </a:pPr>
            <a:r>
              <a:rPr lang="en-US" dirty="0" smtClean="0"/>
              <a:t>Adequate input for the candidate services would require the construction of very complex applications.</a:t>
            </a:r>
          </a:p>
          <a:p>
            <a:pPr lvl="1">
              <a:defRPr/>
            </a:pPr>
            <a:r>
              <a:rPr lang="en-US" dirty="0" smtClean="0"/>
              <a:t>There is an evident incompatibility between the legacy system and the target SOA environment.</a:t>
            </a:r>
          </a:p>
          <a:p>
            <a:pPr marL="234950" indent="-234950" eaLnBrk="1" hangingPunct="1">
              <a:defRPr/>
            </a:pPr>
            <a:endParaRPr lang="en-US" dirty="0" smtClean="0"/>
          </a:p>
          <a:p>
            <a:pPr marL="234950" indent="-234950" eaLnBrk="1" hangingPunct="1">
              <a:defRPr/>
            </a:pPr>
            <a:endParaRPr lang="en-US" dirty="0" smtClean="0"/>
          </a:p>
        </p:txBody>
      </p:sp>
      <p:pic>
        <p:nvPicPr>
          <p:cNvPr id="200708" name="Picture 4"/>
          <p:cNvPicPr>
            <a:picLocks noChangeAspect="1" noChangeArrowheads="1"/>
          </p:cNvPicPr>
          <p:nvPr/>
        </p:nvPicPr>
        <p:blipFill>
          <a:blip r:embed="rId3" cstate="print"/>
          <a:srcRect/>
          <a:stretch>
            <a:fillRect/>
          </a:stretch>
        </p:blipFill>
        <p:spPr bwMode="auto">
          <a:xfrm>
            <a:off x="8330184" y="4782312"/>
            <a:ext cx="476720" cy="1090343"/>
          </a:xfrm>
          <a:prstGeom prst="rect">
            <a:avLst/>
          </a:prstGeom>
          <a:noFill/>
          <a:ln w="6350">
            <a:noFill/>
            <a:miter lim="800000"/>
            <a:headEnd/>
            <a:tailEnd/>
          </a:ln>
        </p:spPr>
      </p:pic>
      <p:sp>
        <p:nvSpPr>
          <p:cNvPr id="7" name="Text Box 4"/>
          <p:cNvSpPr txBox="1">
            <a:spLocks noChangeArrowheads="1"/>
          </p:cNvSpPr>
          <p:nvPr/>
        </p:nvSpPr>
        <p:spPr bwMode="auto">
          <a:xfrm>
            <a:off x="6201986" y="6162675"/>
            <a:ext cx="97815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Next Steps</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293938"/>
            <a:ext cx="4267200" cy="430887"/>
          </a:xfrm>
        </p:spPr>
        <p:txBody>
          <a:bodyPr/>
          <a:lstStyle/>
          <a:p>
            <a:r>
              <a:rPr lang="en-US" dirty="0" smtClean="0"/>
              <a:t>SMART-MP Overview</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Preparation for Workshop 2</a:t>
            </a:r>
            <a:endParaRPr lang="en-US" dirty="0"/>
          </a:p>
        </p:txBody>
      </p:sp>
      <p:sp>
        <p:nvSpPr>
          <p:cNvPr id="3" name="Content Placeholder 2"/>
          <p:cNvSpPr>
            <a:spLocks noGrp="1"/>
          </p:cNvSpPr>
          <p:nvPr>
            <p:ph idx="1"/>
          </p:nvPr>
        </p:nvSpPr>
        <p:spPr>
          <a:xfrm>
            <a:off x="355600" y="1294110"/>
            <a:ext cx="8407400" cy="4734731"/>
          </a:xfrm>
        </p:spPr>
        <p:txBody>
          <a:bodyPr/>
          <a:lstStyle/>
          <a:p>
            <a:pPr>
              <a:spcAft>
                <a:spcPts val="600"/>
              </a:spcAft>
            </a:pPr>
            <a:r>
              <a:rPr lang="en-US" dirty="0" smtClean="0"/>
              <a:t>Once the migration is considered initially feasible, the next step is to gather additional detail on candidate services, the legacy system(s) and the target SOA environment. </a:t>
            </a:r>
          </a:p>
          <a:p>
            <a:pPr>
              <a:spcAft>
                <a:spcPts val="600"/>
              </a:spcAft>
            </a:pPr>
            <a:r>
              <a:rPr lang="en-US" dirty="0" smtClean="0"/>
              <a:t>You will be asked to prepare the following for the next workshop</a:t>
            </a:r>
          </a:p>
          <a:p>
            <a:pPr lvl="1">
              <a:spcAft>
                <a:spcPts val="600"/>
              </a:spcAft>
            </a:pPr>
            <a:r>
              <a:rPr lang="en-US" dirty="0" smtClean="0"/>
              <a:t>Detailed presentation(s) of requirements for services from real or potential service consumers</a:t>
            </a:r>
          </a:p>
          <a:p>
            <a:pPr lvl="1">
              <a:spcAft>
                <a:spcPts val="600"/>
              </a:spcAft>
            </a:pPr>
            <a:r>
              <a:rPr lang="en-US" dirty="0" smtClean="0"/>
              <a:t>Detailed presentation(s) of the legacy system, including all architectural views available</a:t>
            </a:r>
          </a:p>
          <a:p>
            <a:pPr lvl="1">
              <a:spcAft>
                <a:spcPts val="600"/>
              </a:spcAft>
            </a:pPr>
            <a:r>
              <a:rPr lang="en-US" dirty="0" smtClean="0"/>
              <a:t>Detailed presentation(s) of the target SOA environment, including technologies and any constraints it places on service consumers and providers</a:t>
            </a:r>
          </a:p>
          <a:p>
            <a:pPr lvl="1">
              <a:spcAft>
                <a:spcPts val="600"/>
              </a:spcAft>
            </a:pPr>
            <a:r>
              <a:rPr lang="en-US" dirty="0" smtClean="0"/>
              <a:t>Legacy code should be available on a laptop for review. LOC data should be available for every legacy component targeted for migration.</a:t>
            </a:r>
          </a:p>
          <a:p>
            <a:pPr>
              <a:spcAft>
                <a:spcPts val="600"/>
              </a:spcAft>
            </a:pPr>
            <a:endParaRPr lang="en-US" dirty="0"/>
          </a:p>
        </p:txBody>
      </p:sp>
      <p:pic>
        <p:nvPicPr>
          <p:cNvPr id="1026" name="Picture 2" descr="\\ns01\install\Office\ClipMedia\disk2\FILES\PFILES\MSOFFICE\MEDIA\CNTCD1\ClipArt6\j0291952.wmf"/>
          <p:cNvPicPr>
            <a:picLocks noChangeAspect="1" noChangeArrowheads="1"/>
          </p:cNvPicPr>
          <p:nvPr/>
        </p:nvPicPr>
        <p:blipFill>
          <a:blip r:embed="rId3" cstate="print"/>
          <a:srcRect/>
          <a:stretch>
            <a:fillRect/>
          </a:stretch>
        </p:blipFill>
        <p:spPr bwMode="auto">
          <a:xfrm>
            <a:off x="7858093" y="143360"/>
            <a:ext cx="894582" cy="895028"/>
          </a:xfrm>
          <a:prstGeom prst="rect">
            <a:avLst/>
          </a:prstGeom>
          <a:noFill/>
        </p:spPr>
      </p:pic>
      <p:sp>
        <p:nvSpPr>
          <p:cNvPr id="6" name="Text Box 4"/>
          <p:cNvSpPr txBox="1">
            <a:spLocks noChangeArrowheads="1"/>
          </p:cNvSpPr>
          <p:nvPr/>
        </p:nvSpPr>
        <p:spPr bwMode="auto">
          <a:xfrm>
            <a:off x="6201986" y="6162675"/>
            <a:ext cx="97815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Next Steps</a:t>
            </a:r>
            <a:endParaRPr lang="en-US" sz="1200" b="1" dirty="0">
              <a:solidFill>
                <a:schemeClr val="bg1"/>
              </a:solidFill>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Work</a:t>
            </a:r>
            <a:endParaRPr lang="en-US" dirty="0"/>
          </a:p>
        </p:txBody>
      </p:sp>
      <p:sp>
        <p:nvSpPr>
          <p:cNvPr id="3" name="Content Placeholder 2"/>
          <p:cNvSpPr>
            <a:spLocks noGrp="1"/>
          </p:cNvSpPr>
          <p:nvPr>
            <p:ph idx="1"/>
          </p:nvPr>
        </p:nvSpPr>
        <p:spPr/>
        <p:txBody>
          <a:bodyPr/>
          <a:lstStyle/>
          <a:p>
            <a:r>
              <a:rPr lang="en-US" dirty="0" smtClean="0"/>
              <a:t>Notes for SMART Team Leads</a:t>
            </a:r>
          </a:p>
          <a:p>
            <a:pPr lvl="1"/>
            <a:r>
              <a:rPr lang="en-US" dirty="0" smtClean="0"/>
              <a:t>&lt;List any additional preparation they need to do before the next workshop&gt;</a:t>
            </a:r>
          </a:p>
          <a:p>
            <a:pPr lvl="1"/>
            <a:r>
              <a:rPr lang="en-US" dirty="0" smtClean="0"/>
              <a:t>&lt;Report on your availability to review and discuss work&gt;</a:t>
            </a:r>
          </a:p>
          <a:p>
            <a:endParaRPr lang="en-US" dirty="0"/>
          </a:p>
        </p:txBody>
      </p:sp>
      <p:sp>
        <p:nvSpPr>
          <p:cNvPr id="4" name="Text Box 4"/>
          <p:cNvSpPr txBox="1">
            <a:spLocks noChangeArrowheads="1"/>
          </p:cNvSpPr>
          <p:nvPr/>
        </p:nvSpPr>
        <p:spPr bwMode="auto">
          <a:xfrm>
            <a:off x="6201986" y="6162675"/>
            <a:ext cx="978153"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Next Steps</a:t>
            </a:r>
            <a:endParaRPr lang="en-US" sz="1200" b="1" dirty="0">
              <a:solidFill>
                <a:schemeClr val="bg1"/>
              </a:solidFill>
            </a:endParaRP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7473" y="858252"/>
            <a:ext cx="8407400" cy="4948990"/>
          </a:xfrm>
        </p:spPr>
        <p:txBody>
          <a:bodyPr/>
          <a:lstStyle/>
          <a:p>
            <a:r>
              <a:rPr lang="en-US" sz="1000" b="1"/>
              <a:t>Copyright 2010 Carnegie Mellon University</a:t>
            </a:r>
          </a:p>
          <a:p>
            <a:endParaRPr lang="en-US" sz="1000"/>
          </a:p>
          <a:p>
            <a:r>
              <a:rPr lang="en-US" sz="1000"/>
              <a:t>This material is based upon work funded and supported by the Department of Defense under Contract No. FA8721-05-C-0003 with Carnegie Mellon University for the operation of the Software Engineering Institute, a federally funded research and development center.</a:t>
            </a:r>
          </a:p>
          <a:p>
            <a:endParaRPr lang="en-US" sz="1000"/>
          </a:p>
          <a:p>
            <a:r>
              <a:rPr lang="en-US" sz="1000"/>
              <a:t>Any opinions, findings and conclusions or recommendations expressed in this material are those of the author(s) and do not necessarily reflect the views of the United States Department of Defense.</a:t>
            </a:r>
          </a:p>
          <a:p>
            <a:endParaRPr lang="en-US" sz="1000"/>
          </a:p>
          <a:p>
            <a:r>
              <a:rPr lang="en-US" sz="100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p>
          <a:p>
            <a:endParaRPr lang="en-US" sz="1000"/>
          </a:p>
          <a:p>
            <a:r>
              <a:rPr lang="en-US" sz="1000"/>
              <a:t>This material has been approved for public release and unlimited distribution except as restricted below.</a:t>
            </a:r>
          </a:p>
          <a:p>
            <a:endParaRPr lang="en-US" sz="1000"/>
          </a:p>
          <a:p>
            <a:r>
              <a:rPr lang="en-US" sz="1000"/>
              <a:t>The Government of the United States has a royalty-free government-purpose license to use, duplicate, or disclose the work, in whole or in part and in any manner, and to have or permit others to do so, for government purposes pursuant to the copyright license under the clause at 252.227-7013 and 252.227-7013 Alternate I.</a:t>
            </a:r>
          </a:p>
          <a:p>
            <a:endParaRPr lang="en-US" sz="1000"/>
          </a:p>
          <a:p>
            <a:r>
              <a:rPr lang="en-US" sz="1000"/>
              <a:t>This material was prepared for the exclusive use of persons that have directly downloaded the materials from sei.cmu.edu and their students and clients.  If you did not download this material yourself, you may only use it for your own personal study  and may not be used for any other purpose without the written consent of permission@sei.cmu.edu. </a:t>
            </a:r>
          </a:p>
          <a:p>
            <a:endParaRPr lang="en-US" sz="1000"/>
          </a:p>
          <a:p>
            <a:r>
              <a:rPr lang="en-US" sz="1000"/>
              <a:t>DM-0000148</a:t>
            </a:r>
          </a:p>
        </p:txBody>
      </p:sp>
    </p:spTree>
    <p:extLst>
      <p:ext uri="{BB962C8B-B14F-4D97-AF65-F5344CB8AC3E}">
        <p14:creationId xmlns:p14="http://schemas.microsoft.com/office/powerpoint/2010/main" val="85560260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38138" y="304800"/>
            <a:ext cx="8501062" cy="775597"/>
          </a:xfrm>
        </p:spPr>
        <p:txBody>
          <a:bodyPr/>
          <a:lstStyle/>
          <a:p>
            <a:pPr eaLnBrk="1" hangingPunct="1"/>
            <a:r>
              <a:rPr lang="en-US" dirty="0" smtClean="0"/>
              <a:t>SMART-MP: Service Migration and Reuse Technique – Migration Pilot</a:t>
            </a:r>
          </a:p>
        </p:txBody>
      </p:sp>
      <p:sp>
        <p:nvSpPr>
          <p:cNvPr id="13315" name="Rectangle 3"/>
          <p:cNvSpPr>
            <a:spLocks noGrp="1" noChangeArrowheads="1"/>
          </p:cNvSpPr>
          <p:nvPr>
            <p:ph type="body" idx="1"/>
          </p:nvPr>
        </p:nvSpPr>
        <p:spPr/>
        <p:txBody>
          <a:bodyPr/>
          <a:lstStyle/>
          <a:p>
            <a:pPr marL="0" indent="0" eaLnBrk="1" hangingPunct="1">
              <a:buFontTx/>
              <a:buNone/>
            </a:pPr>
            <a:r>
              <a:rPr lang="en-US" dirty="0" smtClean="0"/>
              <a:t>The end goal for SMART-MP is the identification of a pilot project that will help shape a migration strategy for an organization, along with an understanding of cost, effort and risk involved.</a:t>
            </a:r>
          </a:p>
          <a:p>
            <a:r>
              <a:rPr lang="en-US" dirty="0" smtClean="0"/>
              <a:t>SMART analyzes the viability of reusing legacy systems in SOA environments by answering these questions:</a:t>
            </a:r>
          </a:p>
          <a:p>
            <a:pPr lvl="1"/>
            <a:r>
              <a:rPr lang="en-US" dirty="0" smtClean="0"/>
              <a:t>Does it make sense to migrate the legacy system to an SOA environment?</a:t>
            </a:r>
          </a:p>
          <a:p>
            <a:pPr lvl="1"/>
            <a:r>
              <a:rPr lang="en-US" dirty="0" smtClean="0"/>
              <a:t>What services make sense to develop?</a:t>
            </a:r>
          </a:p>
          <a:p>
            <a:pPr lvl="1"/>
            <a:r>
              <a:rPr lang="en-US" dirty="0" smtClean="0"/>
              <a:t>What legacy system components can be used to implement these service?</a:t>
            </a:r>
          </a:p>
          <a:p>
            <a:pPr lvl="1"/>
            <a:r>
              <a:rPr lang="en-US" dirty="0" smtClean="0"/>
              <a:t>What changes to components are needed to accomplish the migration?</a:t>
            </a:r>
          </a:p>
          <a:p>
            <a:pPr lvl="1"/>
            <a:r>
              <a:rPr lang="en-US" dirty="0" smtClean="0"/>
              <a:t>What migration strategies are most appropriate?</a:t>
            </a:r>
          </a:p>
          <a:p>
            <a:pPr lvl="1"/>
            <a:r>
              <a:rPr lang="en-US" dirty="0" smtClean="0"/>
              <a:t>What are the preliminary estimates of cost and risk?</a:t>
            </a:r>
          </a:p>
          <a:p>
            <a:pPr lvl="1"/>
            <a:r>
              <a:rPr lang="en-US" dirty="0" smtClean="0"/>
              <a:t>What is an ideal pilot project that can help address some of these risks?</a:t>
            </a:r>
          </a:p>
          <a:p>
            <a:pPr marL="0" indent="0" eaLnBrk="1" hangingPunct="1">
              <a:buFontTx/>
              <a:buNone/>
            </a:pPr>
            <a:endParaRPr lang="en-US" dirty="0" smtClean="0"/>
          </a:p>
          <a:p>
            <a:pPr marL="0" indent="0" eaLnBrk="1" hangingPunct="1">
              <a:buFontTx/>
              <a:buNone/>
            </a:pPr>
            <a:endParaRPr lang="en-US" dirty="0" smtClean="0"/>
          </a:p>
        </p:txBody>
      </p:sp>
      <p:sp>
        <p:nvSpPr>
          <p:cNvPr id="13316"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19"/>
          <p:cNvSpPr>
            <a:spLocks noGrp="1" noChangeArrowheads="1"/>
          </p:cNvSpPr>
          <p:nvPr>
            <p:ph type="title"/>
          </p:nvPr>
        </p:nvSpPr>
        <p:spPr/>
        <p:txBody>
          <a:bodyPr/>
          <a:lstStyle/>
          <a:p>
            <a:pPr eaLnBrk="1" hangingPunct="1"/>
            <a:r>
              <a:rPr lang="en-US" dirty="0" smtClean="0"/>
              <a:t>Three Elements of SMART-MP</a:t>
            </a:r>
          </a:p>
        </p:txBody>
      </p:sp>
      <p:graphicFrame>
        <p:nvGraphicFramePr>
          <p:cNvPr id="35964" name="Group 124"/>
          <p:cNvGraphicFramePr>
            <a:graphicFrameLocks noGrp="1"/>
          </p:cNvGraphicFramePr>
          <p:nvPr>
            <p:ph idx="1"/>
          </p:nvPr>
        </p:nvGraphicFramePr>
        <p:xfrm>
          <a:off x="355600" y="1371600"/>
          <a:ext cx="8407400" cy="4435475"/>
        </p:xfrm>
        <a:graphic>
          <a:graphicData uri="http://schemas.openxmlformats.org/drawingml/2006/table">
            <a:tbl>
              <a:tblPr/>
              <a:tblGrid>
                <a:gridCol w="2540000"/>
                <a:gridCol w="3065463"/>
                <a:gridCol w="2801937"/>
              </a:tblGrid>
              <a:tr h="692150">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accent2"/>
                          </a:solidFill>
                          <a:effectLst/>
                          <a:latin typeface="Arial" charset="0"/>
                        </a:rPr>
                        <a:t>Process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accent2"/>
                          </a:solidFill>
                          <a:effectLst/>
                          <a:latin typeface="Arial" charset="0"/>
                        </a:rPr>
                        <a:t>SMART Interview Guide (SMIG)</a:t>
                      </a:r>
                    </a:p>
                  </a:txBody>
                  <a:tcPr marL="274320" marR="2743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smtClean="0">
                          <a:ln>
                            <a:noFill/>
                          </a:ln>
                          <a:solidFill>
                            <a:schemeClr val="accent2"/>
                          </a:solidFill>
                          <a:effectLst/>
                          <a:latin typeface="Arial" charset="0"/>
                        </a:rPr>
                        <a:t>Artifacts</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743325">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0" lang="en-US" sz="1600" b="0" i="0" u="none" strike="noStrike" cap="none" normalizeH="0" baseline="0" dirty="0" smtClean="0">
                          <a:ln>
                            <a:noFill/>
                          </a:ln>
                          <a:solidFill>
                            <a:schemeClr val="tx1"/>
                          </a:solidFill>
                          <a:effectLst/>
                          <a:latin typeface="Arial" charset="0"/>
                        </a:rPr>
                        <a:t>Gathers information about</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400" b="0" i="0" u="none" strike="noStrike" cap="none" normalizeH="0" baseline="0" dirty="0" smtClean="0">
                          <a:ln>
                            <a:noFill/>
                          </a:ln>
                          <a:solidFill>
                            <a:srgbClr val="3F5367"/>
                          </a:solidFill>
                          <a:effectLst/>
                          <a:latin typeface="Arial" charset="0"/>
                        </a:rPr>
                        <a:t>Goals and expectations of migration effort</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400" b="0" i="0" u="none" strike="noStrike" cap="none" normalizeH="0" baseline="0" dirty="0" smtClean="0">
                          <a:ln>
                            <a:noFill/>
                          </a:ln>
                          <a:solidFill>
                            <a:srgbClr val="3F5367"/>
                          </a:solidFill>
                          <a:effectLst/>
                          <a:latin typeface="Arial" charset="0"/>
                        </a:rPr>
                        <a:t>Candidate services</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400" b="0" i="0" u="none" strike="noStrike" cap="none" normalizeH="0" baseline="0" dirty="0" smtClean="0">
                          <a:ln>
                            <a:noFill/>
                          </a:ln>
                          <a:solidFill>
                            <a:srgbClr val="3F5367"/>
                          </a:solidFill>
                          <a:effectLst/>
                          <a:latin typeface="Arial" charset="0"/>
                        </a:rPr>
                        <a:t>Legacy systems</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400" b="0" i="0" u="none" strike="noStrike" cap="none" normalizeH="0" baseline="0" dirty="0" smtClean="0">
                          <a:ln>
                            <a:noFill/>
                          </a:ln>
                          <a:solidFill>
                            <a:srgbClr val="3F5367"/>
                          </a:solidFill>
                          <a:effectLst/>
                          <a:latin typeface="Arial" charset="0"/>
                        </a:rPr>
                        <a:t>Target SOA environment</a:t>
                      </a:r>
                    </a:p>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600" b="0" i="0" u="none" strike="noStrike" cap="none" normalizeH="0" baseline="0" dirty="0" smtClean="0">
                          <a:ln>
                            <a:noFill/>
                          </a:ln>
                          <a:solidFill>
                            <a:schemeClr val="tx1"/>
                          </a:solidFill>
                          <a:effectLst/>
                          <a:latin typeface="Arial" charset="0"/>
                        </a:rPr>
                        <a:t>Analyzes gap between legacy and target state</a:t>
                      </a:r>
                    </a:p>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600" b="0" i="0" u="none" strike="noStrike" cap="none" normalizeH="0" baseline="0" dirty="0" smtClean="0">
                          <a:ln>
                            <a:noFill/>
                          </a:ln>
                          <a:solidFill>
                            <a:schemeClr val="tx1"/>
                          </a:solidFill>
                          <a:effectLst/>
                          <a:latin typeface="Arial" charset="0"/>
                        </a:rPr>
                        <a:t>Guides discussions in initial SMART activities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34950" marR="0" lvl="0" indent="-234950" algn="l" defTabSz="914400" rtl="0" eaLnBrk="1" fontAlgn="base" latinLnBrk="0" hangingPunct="1">
                        <a:lnSpc>
                          <a:spcPct val="100000"/>
                        </a:lnSpc>
                        <a:spcBef>
                          <a:spcPct val="0"/>
                        </a:spcBef>
                        <a:spcAft>
                          <a:spcPct val="25000"/>
                        </a:spcAft>
                        <a:buClrTx/>
                        <a:buSzPct val="70000"/>
                        <a:buFontTx/>
                        <a:buChar char="•"/>
                        <a:tabLst/>
                      </a:pPr>
                      <a:r>
                        <a:rPr kumimoji="0" lang="en-US" sz="1600" b="0" i="0" u="none" strike="noStrike" cap="none" normalizeH="0" baseline="0" dirty="0" smtClean="0">
                          <a:ln>
                            <a:noFill/>
                          </a:ln>
                          <a:solidFill>
                            <a:schemeClr val="tx1"/>
                          </a:solidFill>
                          <a:effectLst/>
                          <a:latin typeface="Arial" charset="0"/>
                        </a:rPr>
                        <a:t>Stakeholder List </a:t>
                      </a:r>
                    </a:p>
                    <a:p>
                      <a:pPr marL="234950" marR="0" lvl="0" indent="-234950" algn="l" defTabSz="914400" rtl="0" eaLnBrk="1" fontAlgn="base" latinLnBrk="0" hangingPunct="1">
                        <a:lnSpc>
                          <a:spcPct val="100000"/>
                        </a:lnSpc>
                        <a:spcBef>
                          <a:spcPct val="0"/>
                        </a:spcBef>
                        <a:spcAft>
                          <a:spcPct val="25000"/>
                        </a:spcAft>
                        <a:buClrTx/>
                        <a:buSzPct val="70000"/>
                        <a:buFontTx/>
                        <a:buChar char="•"/>
                        <a:tabLst/>
                      </a:pPr>
                      <a:r>
                        <a:rPr kumimoji="0" lang="en-US" sz="1600" b="0" i="0" u="none" strike="noStrike" cap="none" normalizeH="0" baseline="0" dirty="0" smtClean="0">
                          <a:ln>
                            <a:noFill/>
                          </a:ln>
                          <a:solidFill>
                            <a:schemeClr val="tx1"/>
                          </a:solidFill>
                          <a:effectLst/>
                          <a:latin typeface="Arial" charset="0"/>
                        </a:rPr>
                        <a:t>Characteristics List </a:t>
                      </a:r>
                    </a:p>
                    <a:p>
                      <a:pPr marL="234950" marR="0" lvl="0" indent="-234950" algn="l" defTabSz="914400" rtl="0" eaLnBrk="1" fontAlgn="base" latinLnBrk="0" hangingPunct="1">
                        <a:lnSpc>
                          <a:spcPct val="100000"/>
                        </a:lnSpc>
                        <a:spcBef>
                          <a:spcPct val="0"/>
                        </a:spcBef>
                        <a:spcAft>
                          <a:spcPct val="25000"/>
                        </a:spcAft>
                        <a:buClrTx/>
                        <a:buSzPct val="70000"/>
                        <a:buFontTx/>
                        <a:buChar char="•"/>
                        <a:tabLst/>
                      </a:pPr>
                      <a:r>
                        <a:rPr kumimoji="0" lang="en-US" sz="1600" b="0" i="0" u="none" strike="noStrike" cap="none" normalizeH="0" baseline="0" dirty="0" smtClean="0">
                          <a:ln>
                            <a:noFill/>
                          </a:ln>
                          <a:solidFill>
                            <a:schemeClr val="tx1"/>
                          </a:solidFill>
                          <a:effectLst/>
                          <a:latin typeface="Arial" charset="0"/>
                        </a:rPr>
                        <a:t>Migration Issues List</a:t>
                      </a:r>
                    </a:p>
                    <a:p>
                      <a:pPr marL="234950" marR="0" lvl="0" indent="-234950" algn="l" defTabSz="914400" rtl="0" eaLnBrk="1" fontAlgn="base" latinLnBrk="0" hangingPunct="1">
                        <a:lnSpc>
                          <a:spcPct val="100000"/>
                        </a:lnSpc>
                        <a:spcBef>
                          <a:spcPct val="0"/>
                        </a:spcBef>
                        <a:spcAft>
                          <a:spcPct val="25000"/>
                        </a:spcAft>
                        <a:buClrTx/>
                        <a:buSzPct val="70000"/>
                        <a:buFontTx/>
                        <a:buChar char="•"/>
                        <a:tabLst/>
                      </a:pPr>
                      <a:r>
                        <a:rPr kumimoji="0" lang="en-US" sz="1600" b="0" i="0" u="none" strike="noStrike" cap="none" normalizeH="0" baseline="0" dirty="0" smtClean="0">
                          <a:ln>
                            <a:noFill/>
                          </a:ln>
                          <a:solidFill>
                            <a:schemeClr val="tx1"/>
                          </a:solidFill>
                          <a:effectLst/>
                          <a:latin typeface="Arial" charset="0"/>
                        </a:rPr>
                        <a:t>Business Process-Service Mapping</a:t>
                      </a:r>
                    </a:p>
                    <a:p>
                      <a:pPr marL="234950" marR="0" lvl="0" indent="-234950" algn="l" defTabSz="914400" rtl="0" eaLnBrk="1" fontAlgn="base" latinLnBrk="0" hangingPunct="1">
                        <a:lnSpc>
                          <a:spcPct val="100000"/>
                        </a:lnSpc>
                        <a:spcBef>
                          <a:spcPct val="0"/>
                        </a:spcBef>
                        <a:spcAft>
                          <a:spcPct val="25000"/>
                        </a:spcAft>
                        <a:buClrTx/>
                        <a:buSzPct val="70000"/>
                        <a:buFontTx/>
                        <a:buChar char="•"/>
                        <a:tabLst/>
                      </a:pPr>
                      <a:r>
                        <a:rPr kumimoji="0" lang="en-US" sz="1600" b="0" i="0" u="none" strike="noStrike" cap="none" normalizeH="0" baseline="0" dirty="0" smtClean="0">
                          <a:ln>
                            <a:noFill/>
                          </a:ln>
                          <a:solidFill>
                            <a:schemeClr val="tx1"/>
                          </a:solidFill>
                          <a:effectLst/>
                          <a:latin typeface="Arial" charset="0"/>
                        </a:rPr>
                        <a:t>Service Table</a:t>
                      </a:r>
                    </a:p>
                    <a:p>
                      <a:pPr marL="234950" marR="0" lvl="0" indent="-234950" algn="l" defTabSz="914400" rtl="0" eaLnBrk="1" fontAlgn="base" latinLnBrk="0" hangingPunct="1">
                        <a:lnSpc>
                          <a:spcPct val="100000"/>
                        </a:lnSpc>
                        <a:spcBef>
                          <a:spcPct val="0"/>
                        </a:spcBef>
                        <a:spcAft>
                          <a:spcPct val="25000"/>
                        </a:spcAft>
                        <a:buClrTx/>
                        <a:buSzPct val="70000"/>
                        <a:buFontTx/>
                        <a:buChar char="•"/>
                        <a:tabLst/>
                      </a:pPr>
                      <a:r>
                        <a:rPr kumimoji="0" lang="en-US" sz="1600" b="0" i="0" u="none" strike="noStrike" cap="none" normalizeH="0" baseline="0" dirty="0" smtClean="0">
                          <a:ln>
                            <a:noFill/>
                          </a:ln>
                          <a:solidFill>
                            <a:schemeClr val="tx1"/>
                          </a:solidFill>
                          <a:effectLst/>
                          <a:latin typeface="Arial" charset="0"/>
                        </a:rPr>
                        <a:t>Component Table</a:t>
                      </a:r>
                    </a:p>
                    <a:p>
                      <a:pPr marL="234950" marR="0" lvl="0" indent="-234950" algn="l" defTabSz="914400" rtl="0" eaLnBrk="1" fontAlgn="base" latinLnBrk="0" hangingPunct="1">
                        <a:lnSpc>
                          <a:spcPct val="100000"/>
                        </a:lnSpc>
                        <a:spcBef>
                          <a:spcPct val="0"/>
                        </a:spcBef>
                        <a:spcAft>
                          <a:spcPct val="25000"/>
                        </a:spcAft>
                        <a:buClrTx/>
                        <a:buSzPct val="70000"/>
                        <a:buFontTx/>
                        <a:buChar char="•"/>
                        <a:tabLst/>
                      </a:pPr>
                      <a:r>
                        <a:rPr kumimoji="0" lang="en-US" sz="1600" b="0" i="0" u="none" strike="noStrike" cap="none" normalizeH="0" baseline="0" dirty="0" smtClean="0">
                          <a:ln>
                            <a:noFill/>
                          </a:ln>
                          <a:solidFill>
                            <a:schemeClr val="tx1"/>
                          </a:solidFill>
                          <a:effectLst/>
                          <a:latin typeface="Arial" charset="0"/>
                        </a:rPr>
                        <a:t>Notional Service-Oriented System Architecture</a:t>
                      </a:r>
                    </a:p>
                    <a:p>
                      <a:pPr marL="234950" marR="0" lvl="0" indent="-234950" algn="l" defTabSz="914400" rtl="0" eaLnBrk="1" fontAlgn="base" latinLnBrk="0" hangingPunct="1">
                        <a:lnSpc>
                          <a:spcPct val="100000"/>
                        </a:lnSpc>
                        <a:spcBef>
                          <a:spcPct val="0"/>
                        </a:spcBef>
                        <a:spcAft>
                          <a:spcPct val="25000"/>
                        </a:spcAft>
                        <a:buClrTx/>
                        <a:buSzPct val="70000"/>
                        <a:buFontTx/>
                        <a:buChar char="•"/>
                        <a:tabLst/>
                      </a:pPr>
                      <a:r>
                        <a:rPr kumimoji="0" lang="en-US" sz="1600" b="0" i="0" u="none" strike="noStrike" cap="none" normalizeH="0" baseline="0" dirty="0" smtClean="0">
                          <a:ln>
                            <a:noFill/>
                          </a:ln>
                          <a:solidFill>
                            <a:schemeClr val="tx1"/>
                          </a:solidFill>
                          <a:effectLst/>
                          <a:latin typeface="Arial" charset="0"/>
                        </a:rPr>
                        <a:t>Service-Component Alternatives</a:t>
                      </a:r>
                    </a:p>
                    <a:p>
                      <a:pPr marL="234950" marR="0" lvl="0" indent="-234950" algn="l" defTabSz="914400" rtl="0" eaLnBrk="1" fontAlgn="base" latinLnBrk="0" hangingPunct="1">
                        <a:lnSpc>
                          <a:spcPct val="100000"/>
                        </a:lnSpc>
                        <a:spcBef>
                          <a:spcPct val="0"/>
                        </a:spcBef>
                        <a:spcAft>
                          <a:spcPct val="25000"/>
                        </a:spcAft>
                        <a:buClrTx/>
                        <a:buSzPct val="70000"/>
                        <a:buFontTx/>
                        <a:buChar char="•"/>
                        <a:tabLst/>
                      </a:pPr>
                      <a:r>
                        <a:rPr kumimoji="0" lang="en-US" sz="1600" b="0" i="0" u="none" strike="noStrike" cap="none" normalizeH="0" baseline="0" dirty="0" smtClean="0">
                          <a:ln>
                            <a:noFill/>
                          </a:ln>
                          <a:solidFill>
                            <a:schemeClr val="tx1"/>
                          </a:solidFill>
                          <a:effectLst/>
                          <a:latin typeface="Arial" charset="0"/>
                        </a:rPr>
                        <a:t>Migration Strategy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4354" name="Picture 123" descr="MCSY01111_0000[1]"/>
          <p:cNvPicPr>
            <a:picLocks noChangeAspect="1" noChangeArrowheads="1"/>
          </p:cNvPicPr>
          <p:nvPr/>
        </p:nvPicPr>
        <p:blipFill>
          <a:blip r:embed="rId3" cstate="print"/>
          <a:srcRect/>
          <a:stretch>
            <a:fillRect/>
          </a:stretch>
        </p:blipFill>
        <p:spPr bwMode="auto">
          <a:xfrm>
            <a:off x="5684838" y="1447800"/>
            <a:ext cx="258762" cy="304800"/>
          </a:xfrm>
          <a:prstGeom prst="rect">
            <a:avLst/>
          </a:prstGeom>
          <a:noFill/>
          <a:ln w="9525">
            <a:noFill/>
            <a:miter lim="800000"/>
            <a:headEnd/>
            <a:tailEnd/>
          </a:ln>
        </p:spPr>
      </p:pic>
      <p:pic>
        <p:nvPicPr>
          <p:cNvPr id="14355" name="Picture 125" descr="MCSY01110_0000[1]"/>
          <p:cNvPicPr>
            <a:picLocks noChangeAspect="1" noChangeArrowheads="1"/>
          </p:cNvPicPr>
          <p:nvPr/>
        </p:nvPicPr>
        <p:blipFill>
          <a:blip r:embed="rId4" cstate="print"/>
          <a:srcRect/>
          <a:stretch>
            <a:fillRect/>
          </a:stretch>
        </p:blipFill>
        <p:spPr bwMode="auto">
          <a:xfrm>
            <a:off x="2590800" y="1447800"/>
            <a:ext cx="282575" cy="304800"/>
          </a:xfrm>
          <a:prstGeom prst="rect">
            <a:avLst/>
          </a:prstGeom>
          <a:noFill/>
          <a:ln w="9525">
            <a:noFill/>
            <a:miter lim="800000"/>
            <a:headEnd/>
            <a:tailEnd/>
          </a:ln>
        </p:spPr>
      </p:pic>
      <p:pic>
        <p:nvPicPr>
          <p:cNvPr id="14356" name="Picture 126" descr="MCSY01112_0000[1]"/>
          <p:cNvPicPr>
            <a:picLocks noChangeAspect="1" noChangeArrowheads="1"/>
          </p:cNvPicPr>
          <p:nvPr/>
        </p:nvPicPr>
        <p:blipFill>
          <a:blip r:embed="rId5" cstate="print"/>
          <a:srcRect/>
          <a:stretch>
            <a:fillRect/>
          </a:stretch>
        </p:blipFill>
        <p:spPr bwMode="auto">
          <a:xfrm>
            <a:off x="8442325" y="1447800"/>
            <a:ext cx="238125" cy="304800"/>
          </a:xfrm>
          <a:prstGeom prst="rect">
            <a:avLst/>
          </a:prstGeom>
          <a:noFill/>
          <a:ln w="9525">
            <a:noFill/>
            <a:miter lim="800000"/>
            <a:headEnd/>
            <a:tailEnd/>
          </a:ln>
        </p:spPr>
      </p:pic>
      <p:sp>
        <p:nvSpPr>
          <p:cNvPr id="8"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5"/>
          <p:cNvSpPr>
            <a:spLocks noGrp="1" noChangeArrowheads="1"/>
          </p:cNvSpPr>
          <p:nvPr>
            <p:ph type="title"/>
          </p:nvPr>
        </p:nvSpPr>
        <p:spPr/>
        <p:txBody>
          <a:bodyPr/>
          <a:lstStyle/>
          <a:p>
            <a:pPr eaLnBrk="1" hangingPunct="1"/>
            <a:r>
              <a:rPr lang="en-US" dirty="0" smtClean="0"/>
              <a:t>SMART-MP Process Activities</a:t>
            </a:r>
          </a:p>
        </p:txBody>
      </p:sp>
      <p:pic>
        <p:nvPicPr>
          <p:cNvPr id="15364" name="Picture 18"/>
          <p:cNvPicPr>
            <a:picLocks noChangeAspect="1" noChangeArrowheads="1"/>
          </p:cNvPicPr>
          <p:nvPr/>
        </p:nvPicPr>
        <p:blipFill>
          <a:blip r:embed="rId3" cstate="print"/>
          <a:srcRect/>
          <a:stretch>
            <a:fillRect/>
          </a:stretch>
        </p:blipFill>
        <p:spPr bwMode="auto">
          <a:xfrm>
            <a:off x="2133600" y="1219200"/>
            <a:ext cx="3970338" cy="4781550"/>
          </a:xfrm>
          <a:prstGeom prst="rect">
            <a:avLst/>
          </a:prstGeom>
          <a:noFill/>
          <a:ln w="6350">
            <a:noFill/>
            <a:miter lim="800000"/>
            <a:headEnd/>
            <a:tailEnd/>
          </a:ln>
        </p:spPr>
      </p:pic>
      <p:sp>
        <p:nvSpPr>
          <p:cNvPr id="5"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Establish Migration Context</a:t>
            </a:r>
          </a:p>
        </p:txBody>
      </p:sp>
      <p:sp>
        <p:nvSpPr>
          <p:cNvPr id="16387" name="Rectangle 19"/>
          <p:cNvSpPr>
            <a:spLocks noGrp="1" noChangeArrowheads="1"/>
          </p:cNvSpPr>
          <p:nvPr>
            <p:ph type="body" sz="half" idx="2"/>
          </p:nvPr>
        </p:nvSpPr>
        <p:spPr>
          <a:xfrm>
            <a:off x="4724400" y="1239838"/>
            <a:ext cx="3886200" cy="4757737"/>
          </a:xfrm>
        </p:spPr>
        <p:txBody>
          <a:bodyPr/>
          <a:lstStyle/>
          <a:p>
            <a:pPr marL="0" indent="0" eaLnBrk="1" hangingPunct="1">
              <a:buFontTx/>
              <a:buNone/>
            </a:pPr>
            <a:r>
              <a:rPr lang="en-US" sz="1600" dirty="0" smtClean="0"/>
              <a:t>Understand the business and technical context for migration</a:t>
            </a:r>
          </a:p>
          <a:p>
            <a:pPr marL="233363" lvl="1" indent="-119063" eaLnBrk="1" hangingPunct="1"/>
            <a:r>
              <a:rPr lang="en-US" sz="1400" dirty="0" smtClean="0"/>
              <a:t>Rationale, goals and expectations</a:t>
            </a:r>
          </a:p>
          <a:p>
            <a:pPr marL="233363" lvl="1" indent="-119063" eaLnBrk="1" hangingPunct="1"/>
            <a:r>
              <a:rPr lang="en-US" sz="1400" dirty="0" smtClean="0"/>
              <a:t>Technical and business drivers</a:t>
            </a:r>
          </a:p>
          <a:p>
            <a:pPr marL="233363" lvl="1" indent="-119063" eaLnBrk="1" hangingPunct="1"/>
            <a:r>
              <a:rPr lang="en-US" sz="1400" dirty="0" smtClean="0"/>
              <a:t>Project constraints (e.g. schedule, budget)</a:t>
            </a:r>
          </a:p>
          <a:p>
            <a:pPr marL="233363" lvl="1" indent="-119063" eaLnBrk="1" hangingPunct="1"/>
            <a:r>
              <a:rPr lang="en-US" sz="1400" dirty="0" smtClean="0"/>
              <a:t>Previous related efforts or analyses</a:t>
            </a:r>
            <a:endParaRPr lang="en-US" sz="1600" dirty="0" smtClean="0"/>
          </a:p>
          <a:p>
            <a:pPr marL="0" indent="0" eaLnBrk="1" hangingPunct="1">
              <a:buFontTx/>
              <a:buNone/>
            </a:pPr>
            <a:r>
              <a:rPr lang="en-US" sz="1600" dirty="0" smtClean="0"/>
              <a:t>Identify stakeholders</a:t>
            </a:r>
          </a:p>
          <a:p>
            <a:pPr marL="233363" lvl="1" indent="-119063" eaLnBrk="1" hangingPunct="1"/>
            <a:r>
              <a:rPr lang="en-US" sz="1400" dirty="0" smtClean="0"/>
              <a:t>Who is driving and paying for the effort</a:t>
            </a:r>
          </a:p>
          <a:p>
            <a:pPr marL="233363" lvl="1" indent="-119063" eaLnBrk="1" hangingPunct="1"/>
            <a:r>
              <a:rPr lang="en-US" sz="1400" dirty="0" smtClean="0"/>
              <a:t>Who knows what about the legacy system and the target SOA environment</a:t>
            </a:r>
          </a:p>
          <a:p>
            <a:pPr marL="233363" lvl="1" indent="-119063" eaLnBrk="1" hangingPunct="1"/>
            <a:r>
              <a:rPr lang="en-US" sz="1400" dirty="0" smtClean="0"/>
              <a:t>Demand or need for potential services</a:t>
            </a:r>
          </a:p>
          <a:p>
            <a:pPr marL="0" indent="0" eaLnBrk="1" hangingPunct="1">
              <a:buFontTx/>
              <a:buNone/>
            </a:pPr>
            <a:r>
              <a:rPr lang="en-US" sz="1600" dirty="0" smtClean="0"/>
              <a:t>Understand legacy system and target SOA environment at a high level</a:t>
            </a:r>
          </a:p>
          <a:p>
            <a:pPr marL="0" indent="0" eaLnBrk="1" hangingPunct="1">
              <a:buFontTx/>
              <a:buNone/>
            </a:pPr>
            <a:r>
              <a:rPr lang="en-US" sz="1600" dirty="0" smtClean="0"/>
              <a:t>Identify a set of candidate services for migration</a:t>
            </a:r>
          </a:p>
        </p:txBody>
      </p:sp>
      <p:pic>
        <p:nvPicPr>
          <p:cNvPr id="16389" name="Picture 17"/>
          <p:cNvPicPr>
            <a:picLocks noChangeAspect="1" noChangeArrowheads="1"/>
          </p:cNvPicPr>
          <p:nvPr/>
        </p:nvPicPr>
        <p:blipFill>
          <a:blip r:embed="rId3" cstate="print"/>
          <a:srcRect/>
          <a:stretch>
            <a:fillRect/>
          </a:stretch>
        </p:blipFill>
        <p:spPr bwMode="auto">
          <a:xfrm>
            <a:off x="381000" y="1219200"/>
            <a:ext cx="3970338" cy="4908550"/>
          </a:xfrm>
          <a:prstGeom prst="rect">
            <a:avLst/>
          </a:prstGeom>
          <a:noFill/>
          <a:ln w="6350">
            <a:noFill/>
            <a:miter lim="800000"/>
            <a:headEnd/>
            <a:tailEnd/>
          </a:ln>
        </p:spPr>
      </p:pic>
      <p:sp>
        <p:nvSpPr>
          <p:cNvPr id="7" name="Text Box 5"/>
          <p:cNvSpPr txBox="1">
            <a:spLocks noChangeArrowheads="1"/>
          </p:cNvSpPr>
          <p:nvPr/>
        </p:nvSpPr>
        <p:spPr bwMode="auto">
          <a:xfrm>
            <a:off x="6183892" y="6162675"/>
            <a:ext cx="1728358" cy="276999"/>
          </a:xfrm>
          <a:prstGeom prst="rect">
            <a:avLst/>
          </a:prstGeom>
          <a:noFill/>
          <a:ln w="6350" algn="ctr">
            <a:noFill/>
            <a:miter lim="800000"/>
            <a:headEnd/>
            <a:tailEnd/>
          </a:ln>
        </p:spPr>
        <p:txBody>
          <a:bodyPr wrap="none">
            <a:spAutoFit/>
          </a:bodyPr>
          <a:lstStyle/>
          <a:p>
            <a:pPr algn="l"/>
            <a:r>
              <a:rPr lang="en-US" sz="1200" b="1" dirty="0" smtClean="0">
                <a:solidFill>
                  <a:schemeClr val="bg1"/>
                </a:solidFill>
              </a:rPr>
              <a:t>SMART-MP Overview</a:t>
            </a:r>
            <a:endParaRPr lang="en-US" sz="1200" b="1"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igration of Legacy Components to SOA Environments v2-0 (In progress)">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rotWithShape="1">
          <a:gsLst>
            <a:gs pos="0">
              <a:srgbClr val="800000">
                <a:alpha val="58000"/>
              </a:srgbClr>
            </a:gs>
            <a:gs pos="100000">
              <a:schemeClr val="bg1"/>
            </a:gs>
          </a:gsLst>
          <a:lin ang="5400000" scaled="1"/>
        </a:gradFill>
        <a:ln w="28575" cap="flat" cmpd="sng" algn="ctr">
          <a:solidFill>
            <a:srgbClr val="800000"/>
          </a:solid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sz="2000" b="0" i="0" u="none" strike="noStrike" cap="none" normalizeH="0" baseline="0" dirty="0" smtClean="0">
            <a:ln>
              <a:noFill/>
            </a:ln>
            <a:solidFill>
              <a:schemeClr val="tx1"/>
            </a:solidFill>
            <a:effectLst/>
            <a:latin typeface="Arial" charset="0"/>
            <a:ea typeface="ＭＳ Ｐゴシック" pitchFamily="-63" charset="-128"/>
          </a:defRPr>
        </a:defPPr>
      </a:lstStyle>
    </a:spDef>
    <a:lnDef>
      <a:spPr bwMode="auto">
        <a:xfrm>
          <a:off x="0" y="0"/>
          <a:ext cx="1" cy="1"/>
        </a:xfrm>
        <a:custGeom>
          <a:avLst/>
          <a:gdLst/>
          <a:ahLst/>
          <a:cxnLst/>
          <a:rect l="0" t="0" r="0" b="0"/>
          <a:pathLst/>
        </a:custGeom>
        <a:gradFill rotWithShape="1">
          <a:gsLst>
            <a:gs pos="0">
              <a:schemeClr val="accent1"/>
            </a:gs>
            <a:gs pos="100000">
              <a:schemeClr val="bg1"/>
            </a:gs>
          </a:gsLst>
          <a:lin ang="5400000" scaled="1"/>
        </a:gradFill>
        <a:ln w="635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6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F88195A175F94E81717E789368D2C8" ma:contentTypeVersion="0" ma:contentTypeDescription="Create a new document." ma:contentTypeScope="" ma:versionID="bb37cc290966c38fe70de01da07313b4">
  <xsd:schema xmlns:xsd="http://www.w3.org/2001/XMLSchema" xmlns:p="http://schemas.microsoft.com/office/2006/metadata/properties" targetNamespace="http://schemas.microsoft.com/office/2006/metadata/properties" ma:root="true" ma:fieldsID="46ce51841bcaebe75ae25adb2fb3cb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16A4AEE-C11D-4F34-8B7C-E5C250FA0FA1}">
  <ds:schemaRefs>
    <ds:schemaRef ds:uri="http://schemas.microsoft.com/sharepoint/v3/contenttype/forms"/>
  </ds:schemaRefs>
</ds:datastoreItem>
</file>

<file path=customXml/itemProps2.xml><?xml version="1.0" encoding="utf-8"?>
<ds:datastoreItem xmlns:ds="http://schemas.openxmlformats.org/officeDocument/2006/customXml" ds:itemID="{A68DAD8C-E1E1-44C5-92CE-2A1BCC6A99CD}">
  <ds:schemaRefs>
    <ds:schemaRef ds:uri="http://schemas.microsoft.com/office/2006/metadata/properties"/>
    <ds:schemaRef ds:uri="http://purl.org/dc/elements/1.1/"/>
    <ds:schemaRef ds:uri="http://www.w3.org/XML/1998/namespace"/>
    <ds:schemaRef ds:uri="http://purl.org/dc/terms/"/>
    <ds:schemaRef ds:uri="http://purl.org/dc/dcmitype/"/>
    <ds:schemaRef ds:uri="http://schemas.microsoft.com/office/2006/documentManagement/types"/>
    <ds:schemaRef ds:uri="http://schemas.openxmlformats.org/package/2006/metadata/core-properties"/>
  </ds:schemaRefs>
</ds:datastoreItem>
</file>

<file path=customXml/itemProps3.xml><?xml version="1.0" encoding="utf-8"?>
<ds:datastoreItem xmlns:ds="http://schemas.openxmlformats.org/officeDocument/2006/customXml" ds:itemID="{5F8B27AA-7058-4031-A79D-2C588E8DF6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Migration of Legacy Components to SOA Environments v2-0 (In progress)</Template>
  <TotalTime>6624</TotalTime>
  <Words>2802</Words>
  <Application>Microsoft Office PowerPoint</Application>
  <PresentationFormat>On-screen Show (4:3)</PresentationFormat>
  <Paragraphs>451</Paragraphs>
  <Slides>52</Slides>
  <Notes>51</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Migration of Legacy Components to SOA Environments v2-0 (In progress)</vt:lpstr>
      <vt:lpstr>SMART-MP Workshop 1 &lt;Organization&gt; - &lt;System&gt;</vt:lpstr>
      <vt:lpstr>Goal for Workshop 1</vt:lpstr>
      <vt:lpstr>Agenda</vt:lpstr>
      <vt:lpstr>Introductions</vt:lpstr>
      <vt:lpstr>SMART-MP Overview</vt:lpstr>
      <vt:lpstr>SMART-MP: Service Migration and Reuse Technique – Migration Pilot</vt:lpstr>
      <vt:lpstr>Three Elements of SMART-MP</vt:lpstr>
      <vt:lpstr>SMART-MP Process Activities</vt:lpstr>
      <vt:lpstr>Establish Migration Context</vt:lpstr>
      <vt:lpstr>Checkpoint for Migration Feasibility</vt:lpstr>
      <vt:lpstr>Define Candidate Services</vt:lpstr>
      <vt:lpstr>Describe Existing Capability</vt:lpstr>
      <vt:lpstr>Describe Target SOA Environment</vt:lpstr>
      <vt:lpstr>Analyze the Gap</vt:lpstr>
      <vt:lpstr>Develop Migration Strategy</vt:lpstr>
      <vt:lpstr>SMART Interview Guide (SMIG)</vt:lpstr>
      <vt:lpstr>Sample SMIG Content</vt:lpstr>
      <vt:lpstr>SMART-MP Artifacts</vt:lpstr>
      <vt:lpstr>SMART Tool</vt:lpstr>
      <vt:lpstr>SMART-MP Establish Migration Context</vt:lpstr>
      <vt:lpstr>Establish Migration Context: Goals</vt:lpstr>
      <vt:lpstr>Understand Business and Technical Context</vt:lpstr>
      <vt:lpstr>Identify Stakeholders</vt:lpstr>
      <vt:lpstr>Understand Legacy System and Target SOA Environment at a High Level</vt:lpstr>
      <vt:lpstr>SOA Migration Project Overview</vt:lpstr>
      <vt:lpstr>&lt;System Name&gt; Overview</vt:lpstr>
      <vt:lpstr>Target SOA Environment Overview</vt:lpstr>
      <vt:lpstr>Discussion of Identified Migration Issues</vt:lpstr>
      <vt:lpstr>Note for SMART Team Lead</vt:lpstr>
      <vt:lpstr>Wrap-Up for Day 1</vt:lpstr>
      <vt:lpstr>Note for SMART Team Lead</vt:lpstr>
      <vt:lpstr>Recap of Day 1</vt:lpstr>
      <vt:lpstr>Summary of Day 1 Activities</vt:lpstr>
      <vt:lpstr>Plan for Day 2</vt:lpstr>
      <vt:lpstr>Service Consumers</vt:lpstr>
      <vt:lpstr>Candidate Services</vt:lpstr>
      <vt:lpstr>Notes for SMART Team Lead</vt:lpstr>
      <vt:lpstr>Mapping Business/Operational Processes to Services</vt:lpstr>
      <vt:lpstr>What Constitutes a “Good Service”</vt:lpstr>
      <vt:lpstr>A Recommended Process for Service Identification</vt:lpstr>
      <vt:lpstr>Exercise: Business Processes</vt:lpstr>
      <vt:lpstr>Exercise: Legacy Systems and Candidate Services</vt:lpstr>
      <vt:lpstr>Discussion of Identified Migration Issues</vt:lpstr>
      <vt:lpstr>Note for SMART Team Lead</vt:lpstr>
      <vt:lpstr>Next Steps</vt:lpstr>
      <vt:lpstr>Checkpoint for Migration Feasibility</vt:lpstr>
      <vt:lpstr>Enough Migration Potential to Continue the Analysis</vt:lpstr>
      <vt:lpstr>Migration has Potential—More Information to be Gathered</vt:lpstr>
      <vt:lpstr>Migration is Not Feasible</vt:lpstr>
      <vt:lpstr>Preparation for Workshop 2</vt:lpstr>
      <vt:lpstr>Additional Work</vt:lpstr>
      <vt:lpstr>PowerPoint Presentation</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Training Workshop</dc:title>
  <dc:creator>SMART Team</dc:creator>
  <cp:lastModifiedBy>cdixon</cp:lastModifiedBy>
  <cp:revision>359</cp:revision>
  <dcterms:created xsi:type="dcterms:W3CDTF">2008-07-18T21:44:40Z</dcterms:created>
  <dcterms:modified xsi:type="dcterms:W3CDTF">2013-02-04T21:09:26Z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0x01010000F88195A175F94E81717E789368D2C8</vt:lpwstr>
  </property>
</Properties>
</file>